
<file path=[Content_Types].xml><?xml version="1.0" encoding="utf-8"?>
<Types xmlns="http://schemas.openxmlformats.org/package/2006/content-types">
  <Default Extension="png" ContentType="image/png"/>
  <Default Extension="wmf" ContentType="image/x-w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8" r:id="rId1"/>
  </p:sldMasterIdLst>
  <p:notesMasterIdLst>
    <p:notesMasterId r:id="rId47"/>
  </p:notesMasterIdLst>
  <p:sldIdLst>
    <p:sldId id="256" r:id="rId2"/>
    <p:sldId id="257" r:id="rId3"/>
    <p:sldId id="363" r:id="rId4"/>
    <p:sldId id="348" r:id="rId5"/>
    <p:sldId id="349" r:id="rId6"/>
    <p:sldId id="350" r:id="rId7"/>
    <p:sldId id="351" r:id="rId8"/>
    <p:sldId id="354" r:id="rId9"/>
    <p:sldId id="353" r:id="rId10"/>
    <p:sldId id="356" r:id="rId11"/>
    <p:sldId id="357" r:id="rId12"/>
    <p:sldId id="359" r:id="rId13"/>
    <p:sldId id="358" r:id="rId14"/>
    <p:sldId id="260" r:id="rId15"/>
    <p:sldId id="352" r:id="rId16"/>
    <p:sldId id="360" r:id="rId17"/>
    <p:sldId id="262" r:id="rId18"/>
    <p:sldId id="361" r:id="rId19"/>
    <p:sldId id="341" r:id="rId20"/>
    <p:sldId id="346" r:id="rId21"/>
    <p:sldId id="264" r:id="rId22"/>
    <p:sldId id="364" r:id="rId23"/>
    <p:sldId id="307" r:id="rId24"/>
    <p:sldId id="309" r:id="rId25"/>
    <p:sldId id="311" r:id="rId26"/>
    <p:sldId id="313" r:id="rId27"/>
    <p:sldId id="362" r:id="rId28"/>
    <p:sldId id="365" r:id="rId29"/>
    <p:sldId id="315" r:id="rId30"/>
    <p:sldId id="317" r:id="rId31"/>
    <p:sldId id="319" r:id="rId32"/>
    <p:sldId id="321" r:id="rId33"/>
    <p:sldId id="323" r:id="rId34"/>
    <p:sldId id="325" r:id="rId35"/>
    <p:sldId id="277" r:id="rId36"/>
    <p:sldId id="278" r:id="rId37"/>
    <p:sldId id="279" r:id="rId38"/>
    <p:sldId id="282" r:id="rId39"/>
    <p:sldId id="286" r:id="rId40"/>
    <p:sldId id="327" r:id="rId41"/>
    <p:sldId id="330" r:id="rId42"/>
    <p:sldId id="332" r:id="rId43"/>
    <p:sldId id="335" r:id="rId44"/>
    <p:sldId id="287" r:id="rId45"/>
    <p:sldId id="366" r:id="rId46"/>
  </p:sldIdLst>
  <p:sldSz cx="9144000" cy="6858000" type="screen4x3"/>
  <p:notesSz cx="6858000" cy="9144000"/>
  <p:defaultTextStyle>
    <a:defPPr>
      <a:defRPr lang="zh-TW"/>
    </a:defPPr>
    <a:lvl1pPr algn="l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Tahoma" panose="020B0604030504040204" pitchFamily="34" charset="0"/>
        <a:ea typeface="新細明體" panose="02020500000000000000" pitchFamily="18" charset="-120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Tahoma" panose="020B0604030504040204" pitchFamily="34" charset="0"/>
        <a:ea typeface="新細明體" panose="02020500000000000000" pitchFamily="18" charset="-120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Tahoma" panose="020B0604030504040204" pitchFamily="34" charset="0"/>
        <a:ea typeface="新細明體" panose="02020500000000000000" pitchFamily="18" charset="-120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Tahoma" panose="020B0604030504040204" pitchFamily="34" charset="0"/>
        <a:ea typeface="新細明體" panose="02020500000000000000" pitchFamily="18" charset="-120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Tahoma" panose="020B0604030504040204" pitchFamily="34" charset="0"/>
        <a:ea typeface="新細明體" panose="02020500000000000000" pitchFamily="18" charset="-120"/>
        <a:cs typeface="+mn-cs"/>
      </a:defRPr>
    </a:lvl5pPr>
    <a:lvl6pPr marL="2286000" algn="l" defTabSz="914400" rtl="0" eaLnBrk="1" latinLnBrk="0" hangingPunct="1">
      <a:defRPr kumimoji="1" kern="1200">
        <a:solidFill>
          <a:schemeClr val="tx1"/>
        </a:solidFill>
        <a:latin typeface="Tahoma" panose="020B0604030504040204" pitchFamily="34" charset="0"/>
        <a:ea typeface="新細明體" panose="02020500000000000000" pitchFamily="18" charset="-120"/>
        <a:cs typeface="+mn-cs"/>
      </a:defRPr>
    </a:lvl6pPr>
    <a:lvl7pPr marL="2743200" algn="l" defTabSz="914400" rtl="0" eaLnBrk="1" latinLnBrk="0" hangingPunct="1">
      <a:defRPr kumimoji="1" kern="1200">
        <a:solidFill>
          <a:schemeClr val="tx1"/>
        </a:solidFill>
        <a:latin typeface="Tahoma" panose="020B0604030504040204" pitchFamily="34" charset="0"/>
        <a:ea typeface="新細明體" panose="02020500000000000000" pitchFamily="18" charset="-120"/>
        <a:cs typeface="+mn-cs"/>
      </a:defRPr>
    </a:lvl7pPr>
    <a:lvl8pPr marL="3200400" algn="l" defTabSz="914400" rtl="0" eaLnBrk="1" latinLnBrk="0" hangingPunct="1">
      <a:defRPr kumimoji="1" kern="1200">
        <a:solidFill>
          <a:schemeClr val="tx1"/>
        </a:solidFill>
        <a:latin typeface="Tahoma" panose="020B0604030504040204" pitchFamily="34" charset="0"/>
        <a:ea typeface="新細明體" panose="02020500000000000000" pitchFamily="18" charset="-120"/>
        <a:cs typeface="+mn-cs"/>
      </a:defRPr>
    </a:lvl8pPr>
    <a:lvl9pPr marL="3657600" algn="l" defTabSz="914400" rtl="0" eaLnBrk="1" latinLnBrk="0" hangingPunct="1">
      <a:defRPr kumimoji="1" kern="1200">
        <a:solidFill>
          <a:schemeClr val="tx1"/>
        </a:solidFill>
        <a:latin typeface="Tahoma" panose="020B0604030504040204" pitchFamily="34" charset="0"/>
        <a:ea typeface="新細明體" panose="02020500000000000000" pitchFamily="18" charset="-120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AAEFD1"/>
    <a:srgbClr val="D1D1F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9" d="100"/>
          <a:sy n="109" d="100"/>
        </p:scale>
        <p:origin x="1644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notesMaster" Target="notesMasters/notesMaster1.xml"/><Relationship Id="rId50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tableStyles" Target="tableStyle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885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307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7885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noProof="0" smtClean="0"/>
              <a:t>按一下以編輯母片</a:t>
            </a:r>
          </a:p>
          <a:p>
            <a:pPr lvl="1"/>
            <a:r>
              <a:rPr lang="zh-TW" altLang="en-US" noProof="0" smtClean="0"/>
              <a:t>第二層</a:t>
            </a:r>
          </a:p>
          <a:p>
            <a:pPr lvl="2"/>
            <a:r>
              <a:rPr lang="zh-TW" altLang="en-US" noProof="0" smtClean="0"/>
              <a:t>第三層</a:t>
            </a:r>
          </a:p>
          <a:p>
            <a:pPr lvl="3"/>
            <a:r>
              <a:rPr lang="zh-TW" altLang="en-US" noProof="0" smtClean="0"/>
              <a:t>第四層</a:t>
            </a:r>
          </a:p>
          <a:p>
            <a:pPr lvl="4"/>
            <a:r>
              <a:rPr lang="zh-TW" altLang="en-US" noProof="0" smtClean="0"/>
              <a:t>第五層</a:t>
            </a:r>
          </a:p>
        </p:txBody>
      </p:sp>
      <p:sp>
        <p:nvSpPr>
          <p:cNvPr id="7885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885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FF07CBFA-E9C3-4771-8FF1-14795E5F73F2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26433331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新細明體" pitchFamily="18" charset="-120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新細明體" pitchFamily="18" charset="-120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新細明體" pitchFamily="18" charset="-120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新細明體" pitchFamily="18" charset="-120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新細明體" pitchFamily="18" charset="-120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F07CBFA-E9C3-4771-8FF1-14795E5F73F2}" type="slidenum">
              <a:rPr lang="en-US" altLang="zh-TW" smtClean="0"/>
              <a:pPr>
                <a:defRPr/>
              </a:pPr>
              <a:t>4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42808552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36712"/>
            <a:ext cx="9144000" cy="548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66394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894789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420041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標題及表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216823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jp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圖片 2"/>
          <p:cNvPicPr>
            <a:picLocks noChangeAspect="1"/>
          </p:cNvPicPr>
          <p:nvPr userDrawn="1"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330"/>
          <a:stretch/>
        </p:blipFill>
        <p:spPr>
          <a:xfrm>
            <a:off x="-31496" y="1"/>
            <a:ext cx="9175496" cy="6857999"/>
          </a:xfrm>
          <a:prstGeom prst="rect">
            <a:avLst/>
          </a:prstGeom>
        </p:spPr>
      </p:pic>
      <p:sp>
        <p:nvSpPr>
          <p:cNvPr id="5" name="矩形 4"/>
          <p:cNvSpPr/>
          <p:nvPr userDrawn="1"/>
        </p:nvSpPr>
        <p:spPr>
          <a:xfrm>
            <a:off x="395536" y="440668"/>
            <a:ext cx="8280920" cy="6012668"/>
          </a:xfrm>
          <a:prstGeom prst="rect">
            <a:avLst/>
          </a:prstGeom>
          <a:solidFill>
            <a:srgbClr val="FFFFFF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85" r:id="rId1"/>
    <p:sldLayoutId id="2147483874" r:id="rId2"/>
    <p:sldLayoutId id="2147483879" r:id="rId3"/>
    <p:sldLayoutId id="2147483884" r:id="rId4"/>
  </p:sldLayoutIdLst>
  <p:hf sldNum="0"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ahoma" pitchFamily="34" charset="0"/>
          <a:ea typeface="新細明體" pitchFamily="18" charset="-12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ahoma" pitchFamily="34" charset="0"/>
          <a:ea typeface="新細明體" pitchFamily="18" charset="-12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ahoma" pitchFamily="34" charset="0"/>
          <a:ea typeface="新細明體" pitchFamily="18" charset="-12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ahoma" pitchFamily="34" charset="0"/>
          <a:ea typeface="新細明體" pitchFamily="18" charset="-120"/>
        </a:defRPr>
      </a:lvl5pPr>
      <a:lvl6pPr marL="457200" algn="l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ahoma" pitchFamily="34" charset="0"/>
          <a:ea typeface="新細明體" pitchFamily="18" charset="-120"/>
        </a:defRPr>
      </a:lvl6pPr>
      <a:lvl7pPr marL="914400" algn="l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ahoma" pitchFamily="34" charset="0"/>
          <a:ea typeface="新細明體" pitchFamily="18" charset="-120"/>
        </a:defRPr>
      </a:lvl7pPr>
      <a:lvl8pPr marL="1371600" algn="l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ahoma" pitchFamily="34" charset="0"/>
          <a:ea typeface="新細明體" pitchFamily="18" charset="-120"/>
        </a:defRPr>
      </a:lvl8pPr>
      <a:lvl9pPr marL="1828800" algn="l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ahoma" pitchFamily="34" charset="0"/>
          <a:ea typeface="新細明體" pitchFamily="18" charset="-12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anose="05000000000000000000" pitchFamily="2" charset="2"/>
        <a:buChar char="n"/>
        <a:defRPr kumimoji="1"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55000"/>
        <a:buFont typeface="Wingdings" panose="05000000000000000000" pitchFamily="2" charset="2"/>
        <a:buChar char="n"/>
        <a:defRPr kumimoji="1"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anose="05000000000000000000" pitchFamily="2" charset="2"/>
        <a:buChar char="n"/>
        <a:defRPr kumimoji="1"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55000"/>
        <a:buFont typeface="Wingdings" panose="05000000000000000000" pitchFamily="2" charset="2"/>
        <a:buChar char="n"/>
        <a:defRPr kumimoji="1"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anose="05000000000000000000" pitchFamily="2" charset="2"/>
        <a:buChar char="n"/>
        <a:defRPr kumimoji="1"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Rectangle 2"/>
          <p:cNvSpPr>
            <a:spLocks noGrp="1" noChangeArrowheads="1"/>
          </p:cNvSpPr>
          <p:nvPr>
            <p:ph type="ctrTitle" idx="4294967295"/>
          </p:nvPr>
        </p:nvSpPr>
        <p:spPr>
          <a:xfrm>
            <a:off x="2843808" y="2636912"/>
            <a:ext cx="3832212" cy="2894674"/>
          </a:xfrm>
          <a:prstGeom prst="rect">
            <a:avLst/>
          </a:prstGeom>
        </p:spPr>
        <p:txBody>
          <a:bodyPr/>
          <a:lstStyle/>
          <a:p>
            <a:pPr eaLnBrk="1" hangingPunct="1"/>
            <a:r>
              <a:rPr lang="zh-TW" altLang="en-US" sz="4800" dirty="0" smtClean="0">
                <a:solidFill>
                  <a:srgbClr val="002060"/>
                </a:solidFill>
                <a:ea typeface="標楷體" panose="03000509000000000000" pitchFamily="65" charset="-120"/>
              </a:rPr>
              <a:t>公文製作要領及注意事項</a:t>
            </a:r>
            <a:endParaRPr lang="zh-TW" altLang="en-US" sz="4800" dirty="0" smtClean="0">
              <a:solidFill>
                <a:srgbClr val="00206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4100" name="Rectangle 3"/>
          <p:cNvSpPr>
            <a:spLocks noGrp="1" noChangeArrowheads="1"/>
          </p:cNvSpPr>
          <p:nvPr>
            <p:ph type="subTitle" idx="4294967295"/>
          </p:nvPr>
        </p:nvSpPr>
        <p:spPr>
          <a:xfrm>
            <a:off x="2339752" y="5877272"/>
            <a:ext cx="4752528" cy="648072"/>
          </a:xfrm>
          <a:prstGeom prst="rect">
            <a:avLst/>
          </a:prstGeom>
        </p:spPr>
        <p:txBody>
          <a:bodyPr/>
          <a:lstStyle/>
          <a:p>
            <a:pPr marL="0" indent="0" eaLnBrk="1" hangingPunct="1">
              <a:buNone/>
            </a:pPr>
            <a:r>
              <a:rPr lang="zh-TW" altLang="en-US" dirty="0" smtClean="0">
                <a:solidFill>
                  <a:srgbClr val="002060"/>
                </a:solidFill>
                <a:ea typeface="標楷體" panose="03000509000000000000" pitchFamily="65" charset="-120"/>
              </a:rPr>
              <a:t>講授者：專門委員葉蓓華</a:t>
            </a:r>
          </a:p>
        </p:txBody>
      </p:sp>
    </p:spTree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圖片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6512" y="-24190"/>
            <a:ext cx="9180512" cy="6882190"/>
          </a:xfrm>
          <a:prstGeom prst="rect">
            <a:avLst/>
          </a:prstGeom>
        </p:spPr>
      </p:pic>
      <p:sp>
        <p:nvSpPr>
          <p:cNvPr id="5124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2159224" y="1628800"/>
            <a:ext cx="6589240" cy="4114800"/>
          </a:xfrm>
          <a:prstGeom prst="rect">
            <a:avLst/>
          </a:prstGeom>
        </p:spPr>
        <p:txBody>
          <a:bodyPr/>
          <a:lstStyle/>
          <a:p>
            <a:pPr marL="0" indent="0" eaLnBrk="1" hangingPunct="1">
              <a:buNone/>
            </a:pPr>
            <a:r>
              <a:rPr lang="zh-TW" altLang="en-US" sz="3600" dirty="0" smtClean="0">
                <a:solidFill>
                  <a:srgbClr val="002060"/>
                </a:solidFill>
                <a:ea typeface="標楷體" panose="03000509000000000000" pitchFamily="65" charset="-120"/>
              </a:rPr>
              <a:t>壹、注意事項</a:t>
            </a:r>
            <a:endParaRPr lang="en-US" altLang="zh-TW" sz="3600" dirty="0" smtClean="0">
              <a:solidFill>
                <a:srgbClr val="002060"/>
              </a:solidFill>
              <a:ea typeface="標楷體" panose="03000509000000000000" pitchFamily="65" charset="-120"/>
            </a:endParaRPr>
          </a:p>
          <a:p>
            <a:pPr marL="0" indent="0" eaLnBrk="1" hangingPunct="1">
              <a:buNone/>
            </a:pPr>
            <a:r>
              <a:rPr lang="zh-TW" altLang="en-US" sz="3600" dirty="0" smtClean="0">
                <a:solidFill>
                  <a:srgbClr val="002060"/>
                </a:solidFill>
                <a:ea typeface="標楷體" panose="03000509000000000000" pitchFamily="65" charset="-120"/>
              </a:rPr>
              <a:t>   一、公文撰擬</a:t>
            </a:r>
            <a:endParaRPr lang="en-US" altLang="zh-TW" sz="3600" dirty="0" smtClean="0">
              <a:solidFill>
                <a:srgbClr val="002060"/>
              </a:solidFill>
              <a:ea typeface="標楷體" panose="03000509000000000000" pitchFamily="65" charset="-120"/>
            </a:endParaRPr>
          </a:p>
          <a:p>
            <a:pPr marL="0" indent="0" eaLnBrk="1" hangingPunct="1">
              <a:buNone/>
            </a:pPr>
            <a:r>
              <a:rPr lang="zh-TW" altLang="en-US" sz="3600" dirty="0" smtClean="0">
                <a:solidFill>
                  <a:srgbClr val="002060"/>
                </a:solidFill>
                <a:ea typeface="標楷體" panose="03000509000000000000" pitchFamily="65" charset="-120"/>
              </a:rPr>
              <a:t>   二、附件排序</a:t>
            </a:r>
          </a:p>
          <a:p>
            <a:pPr marL="0" indent="0" eaLnBrk="1" hangingPunct="1">
              <a:buNone/>
            </a:pPr>
            <a:r>
              <a:rPr lang="zh-TW" altLang="en-US" sz="3600" dirty="0" smtClean="0">
                <a:solidFill>
                  <a:srgbClr val="002060"/>
                </a:solidFill>
                <a:ea typeface="標楷體" panose="03000509000000000000" pitchFamily="65" charset="-120"/>
              </a:rPr>
              <a:t>   三、時效掌握</a:t>
            </a:r>
            <a:endParaRPr lang="en-US" altLang="zh-TW" sz="3600" dirty="0" smtClean="0">
              <a:solidFill>
                <a:srgbClr val="002060"/>
              </a:solidFill>
              <a:ea typeface="標楷體" panose="03000509000000000000" pitchFamily="65" charset="-120"/>
            </a:endParaRPr>
          </a:p>
          <a:p>
            <a:pPr marL="0" indent="0" eaLnBrk="1" hangingPunct="1">
              <a:buNone/>
            </a:pPr>
            <a:r>
              <a:rPr lang="zh-TW" altLang="en-US" sz="3600" dirty="0" smtClean="0">
                <a:solidFill>
                  <a:srgbClr val="002060"/>
                </a:solidFill>
                <a:ea typeface="標楷體" panose="03000509000000000000" pitchFamily="65" charset="-120"/>
              </a:rPr>
              <a:t>貳、公文用語正確與誤植對照表</a:t>
            </a:r>
            <a:endParaRPr lang="en-US" altLang="zh-TW" sz="3600" dirty="0" smtClean="0">
              <a:solidFill>
                <a:srgbClr val="002060"/>
              </a:solidFill>
              <a:ea typeface="標楷體" panose="03000509000000000000" pitchFamily="65" charset="-120"/>
            </a:endParaRPr>
          </a:p>
          <a:p>
            <a:pPr marL="0" indent="0" eaLnBrk="1" hangingPunct="1">
              <a:buNone/>
            </a:pPr>
            <a:r>
              <a:rPr lang="zh-TW" altLang="en-US" sz="3600" dirty="0" smtClean="0">
                <a:solidFill>
                  <a:srgbClr val="002060"/>
                </a:solidFill>
                <a:ea typeface="標楷體" panose="03000509000000000000" pitchFamily="65" charset="-120"/>
              </a:rPr>
              <a:t>參、結語</a:t>
            </a:r>
          </a:p>
        </p:txBody>
      </p:sp>
      <p:sp>
        <p:nvSpPr>
          <p:cNvPr id="9" name="矩形 8"/>
          <p:cNvSpPr/>
          <p:nvPr/>
        </p:nvSpPr>
        <p:spPr>
          <a:xfrm>
            <a:off x="2144488" y="548680"/>
            <a:ext cx="2236510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4000" dirty="0" smtClean="0">
                <a:solidFill>
                  <a:srgbClr val="002060"/>
                </a:solidFill>
                <a:ea typeface="標楷體" panose="03000509000000000000" pitchFamily="65" charset="-120"/>
              </a:rPr>
              <a:t>講授大綱</a:t>
            </a:r>
            <a:endParaRPr lang="zh-TW" altLang="en-US" sz="4000" dirty="0">
              <a:solidFill>
                <a:srgbClr val="002060"/>
              </a:solidFill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2843808" y="3212976"/>
            <a:ext cx="3262432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6000" dirty="0" smtClean="0">
                <a:solidFill>
                  <a:srgbClr val="002060"/>
                </a:solidFill>
                <a:ea typeface="標楷體" panose="03000509000000000000" pitchFamily="65" charset="-120"/>
              </a:rPr>
              <a:t>注意事項</a:t>
            </a:r>
            <a:endParaRPr lang="zh-TW" altLang="en-US" sz="6000" dirty="0">
              <a:solidFill>
                <a:srgbClr val="002060"/>
              </a:solidFill>
            </a:endParaRPr>
          </a:p>
        </p:txBody>
      </p:sp>
      <p:grpSp>
        <p:nvGrpSpPr>
          <p:cNvPr id="5" name="群組 4"/>
          <p:cNvGrpSpPr/>
          <p:nvPr/>
        </p:nvGrpSpPr>
        <p:grpSpPr>
          <a:xfrm>
            <a:off x="755576" y="332656"/>
            <a:ext cx="1728192" cy="1728192"/>
            <a:chOff x="224517" y="260648"/>
            <a:chExt cx="1728192" cy="1728192"/>
          </a:xfrm>
          <a:solidFill>
            <a:srgbClr val="92D050"/>
          </a:solidFill>
        </p:grpSpPr>
        <p:sp>
          <p:nvSpPr>
            <p:cNvPr id="4" name="橢圓 3"/>
            <p:cNvSpPr/>
            <p:nvPr/>
          </p:nvSpPr>
          <p:spPr>
            <a:xfrm>
              <a:off x="224517" y="260648"/>
              <a:ext cx="1728192" cy="1728192"/>
            </a:xfrm>
            <a:prstGeom prst="ellipse">
              <a:avLst/>
            </a:prstGeom>
            <a:grpFill/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cene3d>
              <a:camera prst="orthographicFront">
                <a:rot lat="0" lon="0" rev="0"/>
              </a:camera>
              <a:lightRig rig="soft" dir="t">
                <a:rot lat="0" lon="0" rev="0"/>
              </a:lightRig>
            </a:scene3d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3" name="矩形 2"/>
            <p:cNvSpPr/>
            <p:nvPr/>
          </p:nvSpPr>
          <p:spPr>
            <a:xfrm>
              <a:off x="611559" y="616912"/>
              <a:ext cx="954107" cy="1015663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r>
                <a:rPr lang="zh-TW" altLang="en-US" sz="6000" dirty="0">
                  <a:solidFill>
                    <a:schemeClr val="bg1"/>
                  </a:solidFill>
                  <a:ea typeface="標楷體" panose="03000509000000000000" pitchFamily="65" charset="-120"/>
                </a:rPr>
                <a:t>壹</a:t>
              </a:r>
              <a:endParaRPr lang="zh-TW" altLang="en-US" sz="6000" dirty="0">
                <a:solidFill>
                  <a:schemeClr val="bg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54896149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內容版面配置區 2"/>
          <p:cNvSpPr>
            <a:spLocks noGrp="1"/>
          </p:cNvSpPr>
          <p:nvPr>
            <p:ph idx="4294967295"/>
          </p:nvPr>
        </p:nvSpPr>
        <p:spPr>
          <a:xfrm>
            <a:off x="611560" y="764704"/>
            <a:ext cx="7776864" cy="5616624"/>
          </a:xfrm>
          <a:prstGeom prst="rect">
            <a:avLst/>
          </a:prstGeom>
        </p:spPr>
        <p:txBody>
          <a:bodyPr/>
          <a:lstStyle/>
          <a:p>
            <a:pPr marL="0" indent="0">
              <a:buNone/>
            </a:pPr>
            <a:r>
              <a:rPr lang="zh-TW" altLang="en-US" b="1" dirty="0" smtClean="0">
                <a:solidFill>
                  <a:srgbClr val="C00000"/>
                </a:solidFill>
                <a:ea typeface="標楷體" panose="03000509000000000000" pitchFamily="65" charset="-120"/>
              </a:rPr>
              <a:t>一、公文撰擬</a:t>
            </a:r>
            <a:r>
              <a:rPr lang="zh-TW" altLang="en-US" b="1" dirty="0" smtClean="0">
                <a:solidFill>
                  <a:srgbClr val="C00000"/>
                </a:solidFill>
                <a:latin typeface="新細明體" panose="02020500000000000000" pitchFamily="18" charset="-120"/>
              </a:rPr>
              <a:t>：</a:t>
            </a:r>
            <a:r>
              <a:rPr lang="zh-TW" altLang="en-US" b="1" dirty="0" smtClean="0">
                <a:solidFill>
                  <a:srgbClr val="C00000"/>
                </a:solidFill>
                <a:ea typeface="標楷體" panose="03000509000000000000" pitchFamily="65" charset="-120"/>
              </a:rPr>
              <a:t>簽的部分</a:t>
            </a:r>
            <a:endParaRPr lang="en-US" altLang="zh-TW" b="1" dirty="0" smtClean="0">
              <a:solidFill>
                <a:srgbClr val="C00000"/>
              </a:solidFill>
              <a:ea typeface="標楷體" panose="03000509000000000000" pitchFamily="65" charset="-120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zh-TW" altLang="en-US" dirty="0" smtClean="0">
                <a:solidFill>
                  <a:schemeClr val="tx2"/>
                </a:solidFill>
                <a:ea typeface="標楷體" panose="03000509000000000000" pitchFamily="65" charset="-120"/>
              </a:rPr>
              <a:t>擬辦方式：先簽後稿、簽稿併陳（與函稿一致</a:t>
            </a:r>
            <a:r>
              <a:rPr lang="en-US" altLang="zh-TW" dirty="0" smtClean="0">
                <a:solidFill>
                  <a:schemeClr val="tx2"/>
                </a:solidFill>
                <a:ea typeface="標楷體" panose="03000509000000000000" pitchFamily="65" charset="-120"/>
              </a:rPr>
              <a:t>)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zh-TW" altLang="en-US" dirty="0" smtClean="0">
                <a:solidFill>
                  <a:schemeClr val="tx2"/>
                </a:solidFill>
                <a:ea typeface="標楷體" panose="03000509000000000000" pitchFamily="65" charset="-120"/>
              </a:rPr>
              <a:t>檔案年限：記得填列</a:t>
            </a:r>
            <a:endParaRPr lang="en-US" altLang="zh-TW" dirty="0" smtClean="0">
              <a:solidFill>
                <a:schemeClr val="tx2"/>
              </a:solidFill>
              <a:ea typeface="標楷體" panose="03000509000000000000" pitchFamily="65" charset="-120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zh-TW" altLang="en-US" dirty="0" smtClean="0">
                <a:solidFill>
                  <a:schemeClr val="tx2"/>
                </a:solidFill>
                <a:ea typeface="標楷體" panose="03000509000000000000" pitchFamily="65" charset="-120"/>
              </a:rPr>
              <a:t>簽於：部簽</a:t>
            </a:r>
            <a:r>
              <a:rPr lang="en-US" altLang="zh-TW" dirty="0" smtClean="0">
                <a:solidFill>
                  <a:schemeClr val="tx2"/>
                </a:solidFill>
                <a:ea typeface="標楷體" panose="03000509000000000000" pitchFamily="65" charset="-120"/>
              </a:rPr>
              <a:t>—</a:t>
            </a:r>
            <a:r>
              <a:rPr lang="zh-TW" altLang="en-US" dirty="0" smtClean="0">
                <a:solidFill>
                  <a:schemeClr val="tx2"/>
                </a:solidFill>
                <a:ea typeface="標楷體" panose="03000509000000000000" pitchFamily="65" charset="-120"/>
              </a:rPr>
              <a:t>消防署，署簽</a:t>
            </a:r>
            <a:r>
              <a:rPr lang="en-US" altLang="zh-TW" dirty="0" smtClean="0">
                <a:solidFill>
                  <a:schemeClr val="tx2"/>
                </a:solidFill>
                <a:ea typeface="標楷體" panose="03000509000000000000" pitchFamily="65" charset="-120"/>
              </a:rPr>
              <a:t>—</a:t>
            </a:r>
            <a:r>
              <a:rPr lang="zh-TW" altLang="en-US" dirty="0" smtClean="0">
                <a:solidFill>
                  <a:schemeClr val="tx2"/>
                </a:solidFill>
                <a:ea typeface="標楷體" panose="03000509000000000000" pitchFamily="65" charset="-120"/>
              </a:rPr>
              <a:t>單位名稱</a:t>
            </a:r>
            <a:endParaRPr lang="en-US" altLang="zh-TW" dirty="0" smtClean="0">
              <a:solidFill>
                <a:schemeClr val="tx2"/>
              </a:solidFill>
              <a:ea typeface="標楷體" panose="03000509000000000000" pitchFamily="65" charset="-120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zh-TW" altLang="en-US" dirty="0" smtClean="0">
                <a:solidFill>
                  <a:schemeClr val="tx2"/>
                </a:solidFill>
                <a:ea typeface="標楷體" panose="03000509000000000000" pitchFamily="65" charset="-120"/>
              </a:rPr>
              <a:t>年月日：與後面核章一致</a:t>
            </a:r>
            <a:endParaRPr lang="en-US" altLang="zh-TW" dirty="0" smtClean="0">
              <a:solidFill>
                <a:schemeClr val="tx2"/>
              </a:solidFill>
              <a:ea typeface="標楷體" panose="03000509000000000000" pitchFamily="65" charset="-120"/>
            </a:endParaRPr>
          </a:p>
          <a:p>
            <a:pPr marL="0" indent="0">
              <a:buNone/>
            </a:pPr>
            <a:endParaRPr lang="en-US" altLang="zh-TW" dirty="0" smtClean="0">
              <a:solidFill>
                <a:schemeClr val="tx2"/>
              </a:solidFill>
              <a:latin typeface="新細明體" panose="02020500000000000000" pitchFamily="18" charset="-120"/>
            </a:endParaRPr>
          </a:p>
          <a:p>
            <a:pPr marL="0" indent="0">
              <a:buNone/>
            </a:pPr>
            <a:endParaRPr lang="en-US" altLang="zh-TW" dirty="0" smtClean="0">
              <a:solidFill>
                <a:schemeClr val="tx2"/>
              </a:solidFill>
              <a:ea typeface="標楷體" panose="03000509000000000000" pitchFamily="65" charset="-120"/>
            </a:endParaRPr>
          </a:p>
        </p:txBody>
      </p:sp>
      <p:sp>
        <p:nvSpPr>
          <p:cNvPr id="2" name="文字方塊 1"/>
          <p:cNvSpPr txBox="1"/>
          <p:nvPr/>
        </p:nvSpPr>
        <p:spPr>
          <a:xfrm>
            <a:off x="8495928" y="6381328"/>
            <a:ext cx="6480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000" dirty="0" smtClean="0">
                <a:latin typeface="Times New Roman" panose="02020603050405020304" pitchFamily="18" charset="0"/>
                <a:ea typeface="Microsoft YaHei UI" panose="020B0503020204020204" pitchFamily="34" charset="-122"/>
                <a:cs typeface="Times New Roman" panose="02020603050405020304" pitchFamily="18" charset="0"/>
              </a:rPr>
              <a:t>1</a:t>
            </a:r>
            <a:endParaRPr lang="zh-TW" altLang="en-US" sz="2000" dirty="0">
              <a:latin typeface="Times New Roman" panose="02020603050405020304" pitchFamily="18" charset="0"/>
              <a:ea typeface="Microsoft YaHei UI" panose="020B0503020204020204" pitchFamily="34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內容版面配置區 2"/>
          <p:cNvSpPr>
            <a:spLocks noGrp="1"/>
          </p:cNvSpPr>
          <p:nvPr>
            <p:ph idx="4294967295"/>
          </p:nvPr>
        </p:nvSpPr>
        <p:spPr>
          <a:xfrm>
            <a:off x="755576" y="836712"/>
            <a:ext cx="7772400" cy="5544616"/>
          </a:xfrm>
          <a:prstGeom prst="rect">
            <a:avLst/>
          </a:prstGeom>
        </p:spPr>
        <p:txBody>
          <a:bodyPr/>
          <a:lstStyle/>
          <a:p>
            <a:pPr marL="0" indent="0">
              <a:buNone/>
            </a:pPr>
            <a:r>
              <a:rPr lang="zh-TW" altLang="en-US" dirty="0" smtClean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新細明體" panose="02020500000000000000" pitchFamily="18" charset="-120"/>
              </a:rPr>
              <a:t>主旨：</a:t>
            </a:r>
            <a:r>
              <a:rPr lang="en-US" altLang="zh-TW" dirty="0" smtClean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新細明體" panose="02020500000000000000" pitchFamily="18" charset="-120"/>
              </a:rPr>
              <a:t>……1</a:t>
            </a:r>
            <a:r>
              <a:rPr lang="zh-TW" altLang="en-US" dirty="0" smtClean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新細明體" panose="02020500000000000000" pitchFamily="18" charset="-120"/>
              </a:rPr>
              <a:t>案，簽請核示。</a:t>
            </a:r>
            <a:endParaRPr lang="en-US" altLang="zh-TW" dirty="0" smtClean="0">
              <a:solidFill>
                <a:schemeClr val="tx2"/>
              </a:solidFill>
              <a:latin typeface="標楷體" panose="03000509000000000000" pitchFamily="65" charset="-120"/>
              <a:ea typeface="標楷體" panose="03000509000000000000" pitchFamily="65" charset="-120"/>
              <a:cs typeface="新細明體" panose="02020500000000000000" pitchFamily="18" charset="-120"/>
            </a:endParaRPr>
          </a:p>
          <a:p>
            <a:pPr lvl="1">
              <a:buFont typeface="Wingdings" panose="05000000000000000000" pitchFamily="2" charset="2"/>
              <a:buChar char="Ø"/>
            </a:pPr>
            <a:r>
              <a:rPr lang="zh-TW" altLang="en-US" dirty="0" smtClean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新細明體" panose="02020500000000000000" pitchFamily="18" charset="-120"/>
              </a:rPr>
              <a:t>不使用簡稱</a:t>
            </a:r>
            <a:r>
              <a:rPr lang="en-US" altLang="zh-TW" dirty="0" smtClean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新細明體" panose="02020500000000000000" pitchFamily="18" charset="-120"/>
              </a:rPr>
              <a:t>(</a:t>
            </a:r>
            <a:r>
              <a:rPr lang="zh-TW" altLang="en-US" dirty="0" smtClean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新細明體" panose="02020500000000000000" pitchFamily="18" charset="-120"/>
              </a:rPr>
              <a:t>簡稱係於說明段首處用之</a:t>
            </a:r>
            <a:r>
              <a:rPr lang="en-US" altLang="zh-TW" dirty="0" smtClean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新細明體" panose="02020500000000000000" pitchFamily="18" charset="-120"/>
              </a:rPr>
              <a:t>)</a:t>
            </a:r>
            <a:r>
              <a:rPr lang="zh-TW" altLang="en-US" dirty="0" smtClean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新細明體" panose="02020500000000000000" pitchFamily="18" charset="-120"/>
              </a:rPr>
              <a:t> 。 </a:t>
            </a:r>
            <a:endParaRPr lang="en-US" altLang="zh-TW" dirty="0" smtClean="0">
              <a:solidFill>
                <a:schemeClr val="tx2"/>
              </a:solidFill>
              <a:latin typeface="標楷體" panose="03000509000000000000" pitchFamily="65" charset="-120"/>
              <a:ea typeface="標楷體" panose="03000509000000000000" pitchFamily="65" charset="-120"/>
              <a:cs typeface="新細明體" panose="02020500000000000000" pitchFamily="18" charset="-120"/>
            </a:endParaRPr>
          </a:p>
          <a:p>
            <a:pPr marL="0" indent="0">
              <a:buNone/>
            </a:pPr>
            <a:r>
              <a:rPr lang="zh-TW" altLang="en-US" dirty="0" smtClean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新細明體" panose="02020500000000000000" pitchFamily="18" charset="-120"/>
              </a:rPr>
              <a:t>說明</a:t>
            </a:r>
            <a:endParaRPr lang="en-US" altLang="zh-TW" dirty="0" smtClean="0">
              <a:solidFill>
                <a:schemeClr val="tx2"/>
              </a:solidFill>
              <a:latin typeface="標楷體" panose="03000509000000000000" pitchFamily="65" charset="-120"/>
              <a:ea typeface="標楷體" panose="03000509000000000000" pitchFamily="65" charset="-120"/>
              <a:cs typeface="新細明體" panose="02020500000000000000" pitchFamily="18" charset="-120"/>
            </a:endParaRPr>
          </a:p>
          <a:p>
            <a:pPr lvl="1">
              <a:buFont typeface="Wingdings" panose="05000000000000000000" pitchFamily="2" charset="2"/>
              <a:buChar char="Ø"/>
            </a:pPr>
            <a:r>
              <a:rPr lang="zh-TW" altLang="en-US" dirty="0" smtClean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新細明體" panose="02020500000000000000" pitchFamily="18" charset="-120"/>
              </a:rPr>
              <a:t>部簽</a:t>
            </a:r>
            <a:r>
              <a:rPr lang="zh-TW" altLang="en-US" dirty="0" smtClean="0">
                <a:solidFill>
                  <a:schemeClr val="tx2"/>
                </a:solidFill>
                <a:latin typeface="新細明體" panose="02020500000000000000" pitchFamily="18" charset="-120"/>
                <a:ea typeface="標楷體" panose="03000509000000000000" pitchFamily="65" charset="-120"/>
                <a:cs typeface="新細明體" panose="02020500000000000000" pitchFamily="18" charset="-120"/>
              </a:rPr>
              <a:t>：</a:t>
            </a:r>
            <a:r>
              <a:rPr lang="zh-TW" altLang="en-US" dirty="0" smtClean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新細明體" panose="02020500000000000000" pitchFamily="18" charset="-120"/>
              </a:rPr>
              <a:t>因屬內部文書，稱內政部為「本部」非「鈞部」；自稱「本署」非「本部消防署」。</a:t>
            </a:r>
            <a:endParaRPr lang="en-US" altLang="zh-TW" dirty="0" smtClean="0">
              <a:solidFill>
                <a:schemeClr val="tx2"/>
              </a:solidFill>
              <a:latin typeface="標楷體" panose="03000509000000000000" pitchFamily="65" charset="-120"/>
              <a:ea typeface="標楷體" panose="03000509000000000000" pitchFamily="65" charset="-120"/>
              <a:cs typeface="新細明體" panose="02020500000000000000" pitchFamily="18" charset="-120"/>
            </a:endParaRPr>
          </a:p>
          <a:p>
            <a:pPr lvl="1">
              <a:buFont typeface="Wingdings" panose="05000000000000000000" pitchFamily="2" charset="2"/>
              <a:buChar char="Ø"/>
            </a:pPr>
            <a:r>
              <a:rPr lang="zh-TW" altLang="en-US" dirty="0" smtClean="0">
                <a:solidFill>
                  <a:schemeClr val="tx2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人名、機關名、法條名：</a:t>
            </a:r>
            <a:r>
              <a:rPr lang="en-US" altLang="zh-TW" dirty="0" smtClean="0">
                <a:solidFill>
                  <a:schemeClr val="tx2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……</a:t>
            </a:r>
            <a:r>
              <a:rPr lang="zh-TW" altLang="en-US" dirty="0" smtClean="0">
                <a:solidFill>
                  <a:schemeClr val="tx2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（以下簡稱</a:t>
            </a:r>
            <a:r>
              <a:rPr lang="en-US" altLang="zh-TW" dirty="0" smtClean="0">
                <a:solidFill>
                  <a:schemeClr val="tx2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)</a:t>
            </a:r>
            <a:r>
              <a:rPr lang="zh-TW" altLang="en-US" dirty="0" smtClean="0">
                <a:solidFill>
                  <a:schemeClr val="tx2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，於説明段首處用之。</a:t>
            </a:r>
            <a:endParaRPr lang="en-US" altLang="zh-TW" dirty="0" smtClean="0">
              <a:solidFill>
                <a:schemeClr val="tx2"/>
              </a:solidFill>
              <a:latin typeface="標楷體" panose="03000509000000000000" pitchFamily="65" charset="-120"/>
              <a:ea typeface="標楷體" panose="03000509000000000000" pitchFamily="65" charset="-120"/>
              <a:cs typeface="新細明體" panose="02020500000000000000" pitchFamily="18" charset="-120"/>
            </a:endParaRPr>
          </a:p>
          <a:p>
            <a:pPr marL="0" indent="0">
              <a:buNone/>
            </a:pPr>
            <a:endParaRPr lang="en-US" altLang="zh-TW" dirty="0" smtClean="0">
              <a:solidFill>
                <a:schemeClr val="tx2"/>
              </a:solidFill>
              <a:latin typeface="標楷體" panose="03000509000000000000" pitchFamily="65" charset="-120"/>
              <a:ea typeface="標楷體" panose="03000509000000000000" pitchFamily="65" charset="-120"/>
              <a:cs typeface="新細明體" panose="02020500000000000000" pitchFamily="18" charset="-120"/>
            </a:endParaRPr>
          </a:p>
          <a:p>
            <a:pPr marL="0" indent="0">
              <a:buNone/>
            </a:pPr>
            <a:endParaRPr lang="en-US" altLang="zh-TW" dirty="0" smtClean="0">
              <a:solidFill>
                <a:schemeClr val="tx2"/>
              </a:solidFill>
              <a:latin typeface="標楷體" panose="03000509000000000000" pitchFamily="65" charset="-120"/>
              <a:ea typeface="標楷體" panose="03000509000000000000" pitchFamily="65" charset="-120"/>
              <a:cs typeface="新細明體" panose="02020500000000000000" pitchFamily="18" charset="-120"/>
            </a:endParaRPr>
          </a:p>
        </p:txBody>
      </p:sp>
      <p:sp>
        <p:nvSpPr>
          <p:cNvPr id="5" name="文字方塊 4"/>
          <p:cNvSpPr txBox="1"/>
          <p:nvPr/>
        </p:nvSpPr>
        <p:spPr>
          <a:xfrm>
            <a:off x="8495928" y="6381328"/>
            <a:ext cx="6480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000" dirty="0" smtClean="0">
                <a:latin typeface="Times New Roman" panose="02020603050405020304" pitchFamily="18" charset="0"/>
                <a:ea typeface="Microsoft YaHei UI" panose="020B0503020204020204" pitchFamily="34" charset="-122"/>
                <a:cs typeface="Times New Roman" panose="02020603050405020304" pitchFamily="18" charset="0"/>
              </a:rPr>
              <a:t>2</a:t>
            </a:r>
            <a:endParaRPr lang="zh-TW" altLang="en-US" sz="2000" dirty="0">
              <a:latin typeface="Times New Roman" panose="02020603050405020304" pitchFamily="18" charset="0"/>
              <a:ea typeface="Microsoft YaHei UI" panose="020B0503020204020204" pitchFamily="34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內容版面配置區 2"/>
          <p:cNvSpPr>
            <a:spLocks noGrp="1"/>
          </p:cNvSpPr>
          <p:nvPr>
            <p:ph idx="4294967295"/>
          </p:nvPr>
        </p:nvSpPr>
        <p:spPr>
          <a:xfrm>
            <a:off x="575048" y="548680"/>
            <a:ext cx="7920880" cy="5976664"/>
          </a:xfrm>
          <a:prstGeom prst="rect">
            <a:avLst/>
          </a:prstGeom>
        </p:spPr>
        <p:txBody>
          <a:bodyPr/>
          <a:lstStyle/>
          <a:p>
            <a:pPr lvl="1">
              <a:buFont typeface="Wingdings" panose="05000000000000000000" pitchFamily="2" charset="2"/>
              <a:buChar char="Ø"/>
            </a:pPr>
            <a:r>
              <a:rPr lang="zh-TW" altLang="en-US" dirty="0" smtClean="0">
                <a:solidFill>
                  <a:schemeClr val="tx2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金額：新臺幣</a:t>
            </a:r>
            <a:r>
              <a:rPr lang="en-US" altLang="zh-TW" dirty="0" smtClean="0">
                <a:solidFill>
                  <a:schemeClr val="tx2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</a:t>
            </a:r>
            <a:r>
              <a:rPr lang="zh-TW" altLang="en-US" dirty="0" smtClean="0">
                <a:solidFill>
                  <a:schemeClr val="tx2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以下同稱</a:t>
            </a:r>
            <a:r>
              <a:rPr lang="en-US" altLang="zh-TW" dirty="0" smtClean="0">
                <a:solidFill>
                  <a:schemeClr val="tx2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)</a:t>
            </a:r>
            <a:r>
              <a:rPr lang="zh-TW" altLang="en-US" dirty="0" smtClean="0">
                <a:solidFill>
                  <a:schemeClr val="tx2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，於説明段首處用之。</a:t>
            </a:r>
            <a:endParaRPr lang="en-US" altLang="zh-TW" dirty="0" smtClean="0">
              <a:solidFill>
                <a:schemeClr val="tx2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lvl="1">
              <a:buFont typeface="Wingdings" panose="05000000000000000000" pitchFamily="2" charset="2"/>
              <a:buChar char="Ø"/>
            </a:pPr>
            <a:r>
              <a:rPr lang="zh-TW" altLang="en-US" dirty="0" smtClean="0">
                <a:solidFill>
                  <a:schemeClr val="tx2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年：直接敘述，如</a:t>
            </a:r>
            <a:r>
              <a:rPr lang="en-US" altLang="zh-TW" dirty="0" smtClean="0">
                <a:solidFill>
                  <a:schemeClr val="tx2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112</a:t>
            </a:r>
            <a:r>
              <a:rPr lang="zh-TW" altLang="en-US" dirty="0" smtClean="0">
                <a:solidFill>
                  <a:schemeClr val="tx2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年、</a:t>
            </a:r>
            <a:r>
              <a:rPr lang="en-US" altLang="zh-TW" dirty="0" smtClean="0">
                <a:solidFill>
                  <a:schemeClr val="tx2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113</a:t>
            </a:r>
            <a:r>
              <a:rPr lang="zh-TW" altLang="en-US" dirty="0" smtClean="0">
                <a:solidFill>
                  <a:schemeClr val="tx2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年、</a:t>
            </a:r>
            <a:r>
              <a:rPr lang="en-US" altLang="zh-TW" dirty="0" smtClean="0">
                <a:solidFill>
                  <a:schemeClr val="tx2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114</a:t>
            </a:r>
            <a:r>
              <a:rPr lang="zh-TW" altLang="en-US" dirty="0" smtClean="0">
                <a:solidFill>
                  <a:schemeClr val="tx2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年，勿用去年、今年、本年、明年。</a:t>
            </a:r>
            <a:endParaRPr lang="en-US" altLang="zh-TW" dirty="0" smtClean="0">
              <a:solidFill>
                <a:schemeClr val="tx2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lvl="1">
              <a:buFont typeface="Wingdings" panose="05000000000000000000" pitchFamily="2" charset="2"/>
              <a:buChar char="Ø"/>
            </a:pPr>
            <a:r>
              <a:rPr lang="zh-TW" altLang="en-US" dirty="0" smtClean="0">
                <a:solidFill>
                  <a:schemeClr val="tx2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為求精簡，「說明」段不提擬辦意見，「擬辦」段不重複說明。</a:t>
            </a:r>
            <a:endParaRPr lang="en-US" altLang="zh-TW" dirty="0" smtClean="0">
              <a:solidFill>
                <a:schemeClr val="tx2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lvl="1">
              <a:buFont typeface="Wingdings" panose="05000000000000000000" pitchFamily="2" charset="2"/>
              <a:buChar char="Ø"/>
            </a:pPr>
            <a:r>
              <a:rPr lang="zh-TW" altLang="en-US" dirty="0" smtClean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新細明體" panose="02020500000000000000" pitchFamily="18" charset="-120"/>
              </a:rPr>
              <a:t>涉及法規審查時，用「法規會審查」；涉及委員時，用「法規會委員」；只有提到單位名稱時，才用「法制處」</a:t>
            </a:r>
            <a:endParaRPr lang="en-US" altLang="zh-TW" dirty="0" smtClean="0">
              <a:solidFill>
                <a:schemeClr val="tx2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5" name="文字方塊 4"/>
          <p:cNvSpPr txBox="1"/>
          <p:nvPr/>
        </p:nvSpPr>
        <p:spPr>
          <a:xfrm>
            <a:off x="8495928" y="6381328"/>
            <a:ext cx="6480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000" dirty="0" smtClean="0">
                <a:latin typeface="Times New Roman" panose="02020603050405020304" pitchFamily="18" charset="0"/>
                <a:ea typeface="Microsoft YaHei UI" panose="020B0503020204020204" pitchFamily="34" charset="-122"/>
                <a:cs typeface="Times New Roman" panose="02020603050405020304" pitchFamily="18" charset="0"/>
              </a:rPr>
              <a:t>3</a:t>
            </a:r>
            <a:endParaRPr lang="zh-TW" altLang="en-US" sz="2000" dirty="0">
              <a:latin typeface="Times New Roman" panose="02020603050405020304" pitchFamily="18" charset="0"/>
              <a:ea typeface="Microsoft YaHei UI" panose="020B0503020204020204" pitchFamily="34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內容版面配置區 2"/>
          <p:cNvSpPr>
            <a:spLocks noGrp="1"/>
          </p:cNvSpPr>
          <p:nvPr>
            <p:ph idx="4294967295"/>
          </p:nvPr>
        </p:nvSpPr>
        <p:spPr>
          <a:xfrm>
            <a:off x="539552" y="692696"/>
            <a:ext cx="7956376" cy="5688632"/>
          </a:xfrm>
          <a:prstGeom prst="rect">
            <a:avLst/>
          </a:prstGeom>
        </p:spPr>
        <p:txBody>
          <a:bodyPr/>
          <a:lstStyle/>
          <a:p>
            <a:pPr marL="0" indent="0">
              <a:buNone/>
            </a:pPr>
            <a:r>
              <a:rPr lang="zh-TW" altLang="en-US" dirty="0" smtClean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新細明體" panose="02020500000000000000" pitchFamily="18" charset="-120"/>
              </a:rPr>
              <a:t>擬辦</a:t>
            </a:r>
            <a:endParaRPr lang="en-US" altLang="zh-TW" dirty="0" smtClean="0">
              <a:solidFill>
                <a:schemeClr val="tx2"/>
              </a:solidFill>
              <a:latin typeface="標楷體" panose="03000509000000000000" pitchFamily="65" charset="-120"/>
              <a:ea typeface="標楷體" panose="03000509000000000000" pitchFamily="65" charset="-120"/>
              <a:cs typeface="新細明體" panose="02020500000000000000" pitchFamily="18" charset="-120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zh-TW" altLang="en-US" dirty="0" smtClean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新細明體" panose="02020500000000000000" pitchFamily="18" charset="-120"/>
              </a:rPr>
              <a:t>部簽一層決行，因函（稿</a:t>
            </a:r>
            <a:r>
              <a:rPr lang="en-US" altLang="zh-TW" dirty="0" smtClean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新細明體" panose="02020500000000000000" pitchFamily="18" charset="-120"/>
              </a:rPr>
              <a:t>)</a:t>
            </a:r>
            <a:r>
              <a:rPr lang="zh-TW" altLang="en-US" dirty="0" smtClean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新細明體" panose="02020500000000000000" pitchFamily="18" charset="-120"/>
              </a:rPr>
              <a:t>無須核章，爰須於擬辦敘明</a:t>
            </a:r>
            <a:r>
              <a:rPr lang="zh-TW" altLang="en-US" dirty="0" smtClean="0">
                <a:solidFill>
                  <a:schemeClr val="tx2"/>
                </a:solidFill>
                <a:latin typeface="新細明體" panose="02020500000000000000" pitchFamily="18" charset="-120"/>
                <a:ea typeface="標楷體" panose="03000509000000000000" pitchFamily="65" charset="-120"/>
                <a:cs typeface="新細明體" panose="02020500000000000000" pitchFamily="18" charset="-120"/>
              </a:rPr>
              <a:t>：</a:t>
            </a:r>
            <a:endParaRPr lang="en-US" altLang="zh-TW" dirty="0" smtClean="0">
              <a:solidFill>
                <a:schemeClr val="tx2"/>
              </a:solidFill>
              <a:latin typeface="標楷體" panose="03000509000000000000" pitchFamily="65" charset="-120"/>
              <a:ea typeface="標楷體" panose="03000509000000000000" pitchFamily="65" charset="-120"/>
              <a:cs typeface="新細明體" panose="02020500000000000000" pitchFamily="18" charset="-120"/>
            </a:endParaRPr>
          </a:p>
          <a:p>
            <a:pPr lvl="1">
              <a:buFont typeface="Wingdings" panose="05000000000000000000" pitchFamily="2" charset="2"/>
              <a:buChar char="Ø"/>
            </a:pPr>
            <a:r>
              <a:rPr lang="en-US" altLang="zh-TW" dirty="0" smtClean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新細明體" panose="02020500000000000000" pitchFamily="18" charset="-120"/>
              </a:rPr>
              <a:t>1.</a:t>
            </a:r>
            <a:r>
              <a:rPr lang="zh-TW" altLang="en-US" dirty="0" smtClean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新細明體" panose="02020500000000000000" pitchFamily="18" charset="-120"/>
              </a:rPr>
              <a:t>如奉核後，擬以後附函（稿</a:t>
            </a:r>
            <a:r>
              <a:rPr lang="en-US" altLang="zh-TW" dirty="0" smtClean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新細明體" panose="02020500000000000000" pitchFamily="18" charset="-120"/>
              </a:rPr>
              <a:t>)</a:t>
            </a:r>
            <a:r>
              <a:rPr lang="zh-TW" altLang="en-US" dirty="0" smtClean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新細明體" panose="02020500000000000000" pitchFamily="18" charset="-120"/>
              </a:rPr>
              <a:t>函請</a:t>
            </a:r>
            <a:r>
              <a:rPr lang="en-US" altLang="zh-TW" dirty="0" smtClean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新細明體" panose="02020500000000000000" pitchFamily="18" charset="-120"/>
              </a:rPr>
              <a:t>……</a:t>
            </a:r>
            <a:r>
              <a:rPr lang="zh-TW" altLang="en-US" dirty="0" smtClean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新細明體" panose="02020500000000000000" pitchFamily="18" charset="-120"/>
              </a:rPr>
              <a:t>辦理。</a:t>
            </a:r>
            <a:endParaRPr lang="en-US" altLang="zh-TW" dirty="0" smtClean="0">
              <a:solidFill>
                <a:schemeClr val="tx2"/>
              </a:solidFill>
              <a:latin typeface="標楷體" panose="03000509000000000000" pitchFamily="65" charset="-120"/>
              <a:ea typeface="標楷體" panose="03000509000000000000" pitchFamily="65" charset="-120"/>
              <a:cs typeface="新細明體" panose="02020500000000000000" pitchFamily="18" charset="-120"/>
            </a:endParaRPr>
          </a:p>
          <a:p>
            <a:pPr lvl="1">
              <a:buFont typeface="Wingdings" panose="05000000000000000000" pitchFamily="2" charset="2"/>
              <a:buChar char="Ø"/>
            </a:pPr>
            <a:r>
              <a:rPr lang="en-US" altLang="zh-TW" dirty="0" smtClean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新細明體" panose="02020500000000000000" pitchFamily="18" charset="-120"/>
              </a:rPr>
              <a:t>2.</a:t>
            </a:r>
            <a:r>
              <a:rPr lang="zh-TW" altLang="en-US" dirty="0" smtClean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新細明體" panose="02020500000000000000" pitchFamily="18" charset="-120"/>
              </a:rPr>
              <a:t>多稿時，則為</a:t>
            </a:r>
            <a:r>
              <a:rPr lang="zh-TW" altLang="en-US" dirty="0" smtClean="0">
                <a:solidFill>
                  <a:schemeClr val="tx2"/>
                </a:solidFill>
                <a:latin typeface="新細明體" panose="02020500000000000000" pitchFamily="18" charset="-120"/>
                <a:ea typeface="標楷體" panose="03000509000000000000" pitchFamily="65" charset="-120"/>
                <a:cs typeface="新細明體" panose="02020500000000000000" pitchFamily="18" charset="-120"/>
              </a:rPr>
              <a:t>：</a:t>
            </a:r>
            <a:r>
              <a:rPr lang="zh-TW" altLang="en-US" dirty="0" smtClean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新細明體" panose="02020500000000000000" pitchFamily="18" charset="-120"/>
              </a:rPr>
              <a:t>如奉核後，擬以後附</a:t>
            </a:r>
            <a:r>
              <a:rPr lang="en-US" altLang="zh-TW" dirty="0" smtClean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新細明體" panose="02020500000000000000" pitchFamily="18" charset="-120"/>
              </a:rPr>
              <a:t>2</a:t>
            </a:r>
            <a:r>
              <a:rPr lang="zh-TW" altLang="en-US" dirty="0" smtClean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新細明體" panose="02020500000000000000" pitchFamily="18" charset="-120"/>
              </a:rPr>
              <a:t>（稿</a:t>
            </a:r>
            <a:r>
              <a:rPr lang="en-US" altLang="zh-TW" dirty="0" smtClean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新細明體" panose="02020500000000000000" pitchFamily="18" charset="-120"/>
              </a:rPr>
              <a:t>)</a:t>
            </a:r>
            <a:r>
              <a:rPr lang="zh-TW" altLang="en-US" dirty="0" smtClean="0">
                <a:solidFill>
                  <a:schemeClr val="tx2"/>
                </a:solidFill>
                <a:latin typeface="新細明體" panose="02020500000000000000" pitchFamily="18" charset="-120"/>
                <a:ea typeface="標楷體" panose="03000509000000000000" pitchFamily="65" charset="-120"/>
                <a:cs typeface="新細明體" panose="02020500000000000000" pitchFamily="18" charset="-120"/>
              </a:rPr>
              <a:t>、</a:t>
            </a:r>
            <a:r>
              <a:rPr lang="en-US" altLang="zh-TW" dirty="0" smtClean="0">
                <a:solidFill>
                  <a:schemeClr val="tx2"/>
                </a:solidFill>
                <a:latin typeface="新細明體" panose="02020500000000000000" pitchFamily="18" charset="-120"/>
                <a:ea typeface="標楷體" panose="03000509000000000000" pitchFamily="65" charset="-120"/>
                <a:cs typeface="新細明體" panose="02020500000000000000" pitchFamily="18" charset="-120"/>
              </a:rPr>
              <a:t>3</a:t>
            </a:r>
            <a:r>
              <a:rPr lang="zh-TW" altLang="en-US" dirty="0" smtClean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新細明體" panose="02020500000000000000" pitchFamily="18" charset="-120"/>
              </a:rPr>
              <a:t>（稿</a:t>
            </a:r>
            <a:r>
              <a:rPr lang="en-US" altLang="zh-TW" dirty="0" smtClean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新細明體" panose="02020500000000000000" pitchFamily="18" charset="-120"/>
              </a:rPr>
              <a:t>)</a:t>
            </a:r>
            <a:r>
              <a:rPr lang="zh-TW" altLang="en-US" dirty="0" smtClean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新細明體" panose="02020500000000000000" pitchFamily="18" charset="-120"/>
              </a:rPr>
              <a:t>函請</a:t>
            </a:r>
            <a:r>
              <a:rPr lang="en-US" altLang="zh-TW" dirty="0" smtClean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新細明體" panose="02020500000000000000" pitchFamily="18" charset="-120"/>
              </a:rPr>
              <a:t>……</a:t>
            </a:r>
            <a:r>
              <a:rPr lang="zh-TW" altLang="en-US" dirty="0" smtClean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新細明體" panose="02020500000000000000" pitchFamily="18" charset="-120"/>
              </a:rPr>
              <a:t>辦理。</a:t>
            </a:r>
            <a:endParaRPr lang="en-US" altLang="zh-TW" dirty="0" smtClean="0">
              <a:solidFill>
                <a:schemeClr val="tx2"/>
              </a:solidFill>
              <a:latin typeface="標楷體" panose="03000509000000000000" pitchFamily="65" charset="-120"/>
              <a:ea typeface="標楷體" panose="03000509000000000000" pitchFamily="65" charset="-120"/>
              <a:cs typeface="新細明體" panose="02020500000000000000" pitchFamily="18" charset="-120"/>
            </a:endParaRPr>
          </a:p>
          <a:p>
            <a:pPr lvl="1">
              <a:buFont typeface="Wingdings" panose="05000000000000000000" pitchFamily="2" charset="2"/>
              <a:buChar char="Ø"/>
            </a:pPr>
            <a:r>
              <a:rPr lang="en-US" altLang="zh-TW" dirty="0" smtClean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新細明體" panose="02020500000000000000" pitchFamily="18" charset="-120"/>
              </a:rPr>
              <a:t>3.</a:t>
            </a:r>
            <a:r>
              <a:rPr lang="zh-TW" altLang="en-US" dirty="0" smtClean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新細明體" panose="02020500000000000000" pitchFamily="18" charset="-120"/>
              </a:rPr>
              <a:t>部簽一層決行，因函（稿</a:t>
            </a:r>
            <a:r>
              <a:rPr lang="en-US" altLang="zh-TW" dirty="0" smtClean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新細明體" panose="02020500000000000000" pitchFamily="18" charset="-120"/>
              </a:rPr>
              <a:t>)</a:t>
            </a:r>
            <a:r>
              <a:rPr lang="zh-TW" altLang="en-US" dirty="0" smtClean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新細明體" panose="02020500000000000000" pitchFamily="18" charset="-120"/>
              </a:rPr>
              <a:t>無須核章，爰須於簽與函</a:t>
            </a:r>
            <a:r>
              <a:rPr lang="en-US" altLang="zh-TW" dirty="0" smtClean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新細明體" panose="02020500000000000000" pitchFamily="18" charset="-120"/>
              </a:rPr>
              <a:t>(</a:t>
            </a:r>
            <a:r>
              <a:rPr lang="zh-TW" altLang="en-US" dirty="0" smtClean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新細明體" panose="02020500000000000000" pitchFamily="18" charset="-120"/>
              </a:rPr>
              <a:t>稿</a:t>
            </a:r>
            <a:r>
              <a:rPr lang="en-US" altLang="zh-TW" dirty="0" smtClean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新細明體" panose="02020500000000000000" pitchFamily="18" charset="-120"/>
              </a:rPr>
              <a:t>)</a:t>
            </a:r>
            <a:r>
              <a:rPr lang="zh-TW" altLang="en-US" dirty="0" smtClean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新細明體" panose="02020500000000000000" pitchFamily="18" charset="-120"/>
              </a:rPr>
              <a:t>騎縫間蓋科長及承辦人之職名章；換言之，部簽二層決行，函（稿</a:t>
            </a:r>
            <a:r>
              <a:rPr lang="en-US" altLang="zh-TW" dirty="0" smtClean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新細明體" panose="02020500000000000000" pitchFamily="18" charset="-120"/>
              </a:rPr>
              <a:t>)</a:t>
            </a:r>
            <a:r>
              <a:rPr lang="zh-TW" altLang="en-US" dirty="0" smtClean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新細明體" panose="02020500000000000000" pitchFamily="18" charset="-120"/>
              </a:rPr>
              <a:t>須核章，故簽與函</a:t>
            </a:r>
            <a:r>
              <a:rPr lang="en-US" altLang="zh-TW" dirty="0" smtClean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新細明體" panose="02020500000000000000" pitchFamily="18" charset="-120"/>
              </a:rPr>
              <a:t>(</a:t>
            </a:r>
            <a:r>
              <a:rPr lang="zh-TW" altLang="en-US" dirty="0" smtClean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新細明體" panose="02020500000000000000" pitchFamily="18" charset="-120"/>
              </a:rPr>
              <a:t>稿</a:t>
            </a:r>
            <a:r>
              <a:rPr lang="en-US" altLang="zh-TW" dirty="0" smtClean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新細明體" panose="02020500000000000000" pitchFamily="18" charset="-120"/>
              </a:rPr>
              <a:t>)</a:t>
            </a:r>
            <a:r>
              <a:rPr lang="zh-TW" altLang="en-US" dirty="0" smtClean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新細明體" panose="02020500000000000000" pitchFamily="18" charset="-120"/>
              </a:rPr>
              <a:t>騎縫間蓋承辦人職名章即可。</a:t>
            </a:r>
            <a:endParaRPr lang="en-US" altLang="zh-TW" dirty="0" smtClean="0">
              <a:solidFill>
                <a:schemeClr val="tx2"/>
              </a:solidFill>
              <a:latin typeface="標楷體" panose="03000509000000000000" pitchFamily="65" charset="-120"/>
              <a:ea typeface="標楷體" panose="03000509000000000000" pitchFamily="65" charset="-120"/>
              <a:cs typeface="新細明體" panose="02020500000000000000" pitchFamily="18" charset="-120"/>
            </a:endParaRPr>
          </a:p>
          <a:p>
            <a:pPr>
              <a:buFont typeface="Wingdings" panose="05000000000000000000" pitchFamily="2" charset="2"/>
              <a:buChar char="Ø"/>
            </a:pPr>
            <a:endParaRPr lang="en-US" altLang="zh-TW" dirty="0" smtClean="0">
              <a:solidFill>
                <a:schemeClr val="tx2"/>
              </a:solidFill>
              <a:latin typeface="標楷體" panose="03000509000000000000" pitchFamily="65" charset="-120"/>
              <a:ea typeface="標楷體" panose="03000509000000000000" pitchFamily="65" charset="-120"/>
              <a:cs typeface="新細明體" panose="02020500000000000000" pitchFamily="18" charset="-120"/>
            </a:endParaRPr>
          </a:p>
          <a:p>
            <a:endParaRPr lang="zh-TW" altLang="en-US" b="1" dirty="0" smtClean="0">
              <a:solidFill>
                <a:schemeClr val="tx2"/>
              </a:solidFill>
              <a:latin typeface="標楷體" panose="03000509000000000000" pitchFamily="65" charset="-120"/>
              <a:ea typeface="標楷體" panose="03000509000000000000" pitchFamily="65" charset="-120"/>
              <a:cs typeface="新細明體" panose="02020500000000000000" pitchFamily="18" charset="-120"/>
            </a:endParaRPr>
          </a:p>
          <a:p>
            <a:endParaRPr lang="zh-TW" altLang="en-US" dirty="0" smtClean="0">
              <a:ea typeface="標楷體" panose="03000509000000000000" pitchFamily="65" charset="-120"/>
              <a:cs typeface="新細明體" panose="02020500000000000000" pitchFamily="18" charset="-120"/>
            </a:endParaRPr>
          </a:p>
        </p:txBody>
      </p:sp>
      <p:sp>
        <p:nvSpPr>
          <p:cNvPr id="5" name="文字方塊 4"/>
          <p:cNvSpPr txBox="1"/>
          <p:nvPr/>
        </p:nvSpPr>
        <p:spPr>
          <a:xfrm>
            <a:off x="8495928" y="6381328"/>
            <a:ext cx="6480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000" dirty="0" smtClean="0">
                <a:latin typeface="Times New Roman" panose="02020603050405020304" pitchFamily="18" charset="0"/>
                <a:ea typeface="Microsoft YaHei UI" panose="020B0503020204020204" pitchFamily="34" charset="-122"/>
                <a:cs typeface="Times New Roman" panose="02020603050405020304" pitchFamily="18" charset="0"/>
              </a:rPr>
              <a:t>4</a:t>
            </a:r>
            <a:endParaRPr lang="zh-TW" altLang="en-US" sz="2000" dirty="0">
              <a:latin typeface="Times New Roman" panose="02020603050405020304" pitchFamily="18" charset="0"/>
              <a:ea typeface="Microsoft YaHei UI" panose="020B0503020204020204" pitchFamily="34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7" name="內容版面配置區 2"/>
          <p:cNvSpPr>
            <a:spLocks noGrp="1"/>
          </p:cNvSpPr>
          <p:nvPr>
            <p:ph idx="4294967295"/>
          </p:nvPr>
        </p:nvSpPr>
        <p:spPr>
          <a:xfrm>
            <a:off x="755576" y="764704"/>
            <a:ext cx="7772400" cy="4114800"/>
          </a:xfrm>
          <a:prstGeom prst="rect">
            <a:avLst/>
          </a:prstGeom>
        </p:spPr>
        <p:txBody>
          <a:bodyPr/>
          <a:lstStyle/>
          <a:p>
            <a:pPr lvl="1">
              <a:buFont typeface="Wingdings" panose="05000000000000000000" pitchFamily="2" charset="2"/>
              <a:buChar char="Ø"/>
            </a:pPr>
            <a:r>
              <a:rPr lang="zh-TW" altLang="en-US" dirty="0" smtClean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新細明體" panose="02020500000000000000" pitchFamily="18" charset="-120"/>
              </a:rPr>
              <a:t>部簽之會辦單位，如</a:t>
            </a:r>
            <a:r>
              <a:rPr lang="zh-TW" altLang="en-US" dirty="0" smtClean="0">
                <a:solidFill>
                  <a:schemeClr val="tx2"/>
                </a:solidFill>
                <a:latin typeface="新細明體" panose="02020500000000000000" pitchFamily="18" charset="-120"/>
                <a:ea typeface="標楷體" panose="03000509000000000000" pitchFamily="65" charset="-120"/>
                <a:cs typeface="新細明體" panose="02020500000000000000" pitchFamily="18" charset="-120"/>
              </a:rPr>
              <a:t>：</a:t>
            </a:r>
            <a:r>
              <a:rPr lang="zh-TW" altLang="en-US" dirty="0" smtClean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新細明體" panose="02020500000000000000" pitchFamily="18" charset="-120"/>
              </a:rPr>
              <a:t>內會本署綜合企劃組（法制科</a:t>
            </a:r>
            <a:r>
              <a:rPr lang="en-US" altLang="zh-TW" dirty="0" smtClean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新細明體" panose="02020500000000000000" pitchFamily="18" charset="-120"/>
              </a:rPr>
              <a:t>)</a:t>
            </a:r>
            <a:r>
              <a:rPr lang="zh-TW" altLang="en-US" dirty="0" smtClean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新細明體" panose="02020500000000000000" pitchFamily="18" charset="-120"/>
              </a:rPr>
              <a:t>；敬會本部綜合規劃司</a:t>
            </a:r>
            <a:endParaRPr lang="en-US" altLang="zh-TW" dirty="0" smtClean="0">
              <a:solidFill>
                <a:schemeClr val="tx2"/>
              </a:solidFill>
              <a:latin typeface="標楷體" panose="03000509000000000000" pitchFamily="65" charset="-120"/>
              <a:ea typeface="標楷體" panose="03000509000000000000" pitchFamily="65" charset="-120"/>
              <a:cs typeface="新細明體" panose="02020500000000000000" pitchFamily="18" charset="-120"/>
            </a:endParaRPr>
          </a:p>
          <a:p>
            <a:pPr lvl="1">
              <a:buFont typeface="Wingdings" panose="05000000000000000000" pitchFamily="2" charset="2"/>
              <a:buChar char="Ø"/>
            </a:pPr>
            <a:r>
              <a:rPr lang="zh-TW" altLang="en-US" dirty="0" smtClean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新細明體" panose="02020500000000000000" pitchFamily="18" charset="-120"/>
              </a:rPr>
              <a:t>承辦人核章年月日須與簽之首頁右上角一致</a:t>
            </a:r>
          </a:p>
          <a:p>
            <a:pPr>
              <a:buFont typeface="Wingdings" panose="05000000000000000000" pitchFamily="2" charset="2"/>
              <a:buChar char="Ø"/>
            </a:pPr>
            <a:endParaRPr lang="en-US" altLang="zh-TW" b="1" dirty="0" smtClean="0">
              <a:solidFill>
                <a:schemeClr val="tx2"/>
              </a:solidFill>
              <a:latin typeface="標楷體" panose="03000509000000000000" pitchFamily="65" charset="-120"/>
              <a:ea typeface="標楷體" panose="03000509000000000000" pitchFamily="65" charset="-120"/>
              <a:cs typeface="新細明體" panose="02020500000000000000" pitchFamily="18" charset="-120"/>
            </a:endParaRPr>
          </a:p>
        </p:txBody>
      </p:sp>
      <p:sp>
        <p:nvSpPr>
          <p:cNvPr id="6" name="文字方塊 5"/>
          <p:cNvSpPr txBox="1"/>
          <p:nvPr/>
        </p:nvSpPr>
        <p:spPr>
          <a:xfrm>
            <a:off x="8495928" y="6381328"/>
            <a:ext cx="6480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000" dirty="0" smtClean="0">
                <a:latin typeface="Times New Roman" panose="02020603050405020304" pitchFamily="18" charset="0"/>
                <a:ea typeface="Microsoft YaHei UI" panose="020B0503020204020204" pitchFamily="34" charset="-122"/>
                <a:cs typeface="Times New Roman" panose="02020603050405020304" pitchFamily="18" charset="0"/>
              </a:rPr>
              <a:t>5</a:t>
            </a:r>
            <a:endParaRPr lang="zh-TW" altLang="en-US" sz="2000" dirty="0">
              <a:latin typeface="Times New Roman" panose="02020603050405020304" pitchFamily="18" charset="0"/>
              <a:ea typeface="Microsoft YaHei UI" panose="020B0503020204020204" pitchFamily="34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字方塊 4"/>
          <p:cNvSpPr txBox="1"/>
          <p:nvPr/>
        </p:nvSpPr>
        <p:spPr>
          <a:xfrm>
            <a:off x="8495928" y="6381328"/>
            <a:ext cx="6480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000" dirty="0" smtClean="0">
                <a:latin typeface="Times New Roman" panose="02020603050405020304" pitchFamily="18" charset="0"/>
                <a:ea typeface="Microsoft YaHei UI" panose="020B0503020204020204" pitchFamily="34" charset="-122"/>
                <a:cs typeface="Times New Roman" panose="02020603050405020304" pitchFamily="18" charset="0"/>
              </a:rPr>
              <a:t>6</a:t>
            </a:r>
            <a:endParaRPr lang="zh-TW" altLang="en-US" sz="2000" dirty="0">
              <a:latin typeface="Times New Roman" panose="02020603050405020304" pitchFamily="18" charset="0"/>
              <a:ea typeface="Microsoft YaHei UI" panose="020B0503020204020204" pitchFamily="34" charset="-122"/>
              <a:cs typeface="Times New Roman" panose="02020603050405020304" pitchFamily="18" charset="0"/>
            </a:endParaRPr>
          </a:p>
        </p:txBody>
      </p:sp>
      <p:pic>
        <p:nvPicPr>
          <p:cNvPr id="2" name="圖片 1"/>
          <p:cNvPicPr>
            <a:picLocks noChangeAspect="1"/>
          </p:cNvPicPr>
          <p:nvPr/>
        </p:nvPicPr>
        <p:blipFill rotWithShape="1">
          <a:blip r:embed="rId2"/>
          <a:srcRect l="30313" r="30313" b="12201"/>
          <a:stretch/>
        </p:blipFill>
        <p:spPr>
          <a:xfrm>
            <a:off x="2051720" y="-1"/>
            <a:ext cx="5472608" cy="6864269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4294967295"/>
          </p:nvPr>
        </p:nvSpPr>
        <p:spPr>
          <a:xfrm>
            <a:off x="539552" y="620688"/>
            <a:ext cx="7772400" cy="5760640"/>
          </a:xfrm>
          <a:prstGeom prst="rect">
            <a:avLst/>
          </a:prstGeom>
        </p:spPr>
        <p:txBody>
          <a:bodyPr/>
          <a:lstStyle/>
          <a:p>
            <a:pPr marL="0" indent="0">
              <a:buNone/>
              <a:defRPr/>
            </a:pPr>
            <a:r>
              <a:rPr lang="zh-TW" altLang="en-US" b="1" dirty="0" smtClean="0">
                <a:solidFill>
                  <a:srgbClr val="C00000"/>
                </a:solidFill>
                <a:ea typeface="標楷體" panose="03000509000000000000" pitchFamily="65" charset="-120"/>
              </a:rPr>
              <a:t>一、公文撰擬</a:t>
            </a:r>
            <a:r>
              <a:rPr lang="zh-TW" altLang="en-US" b="1" dirty="0" smtClean="0">
                <a:solidFill>
                  <a:srgbClr val="C00000"/>
                </a:solidFill>
                <a:latin typeface="新細明體" panose="02020500000000000000" pitchFamily="18" charset="-120"/>
              </a:rPr>
              <a:t>：</a:t>
            </a:r>
            <a:r>
              <a:rPr lang="zh-TW" altLang="en-US" b="1" dirty="0" smtClean="0">
                <a:solidFill>
                  <a:srgbClr val="C00000"/>
                </a:solidFill>
                <a:ea typeface="標楷體" panose="03000509000000000000" pitchFamily="65" charset="-120"/>
              </a:rPr>
              <a:t>函</a:t>
            </a:r>
            <a:r>
              <a:rPr lang="en-US" altLang="zh-TW" b="1" dirty="0" smtClean="0">
                <a:solidFill>
                  <a:srgbClr val="C00000"/>
                </a:solidFill>
                <a:ea typeface="標楷體" panose="03000509000000000000" pitchFamily="65" charset="-120"/>
              </a:rPr>
              <a:t>(</a:t>
            </a:r>
            <a:r>
              <a:rPr lang="zh-TW" altLang="en-US" b="1" dirty="0" smtClean="0">
                <a:solidFill>
                  <a:srgbClr val="C00000"/>
                </a:solidFill>
                <a:ea typeface="標楷體" panose="03000509000000000000" pitchFamily="65" charset="-120"/>
              </a:rPr>
              <a:t>稿</a:t>
            </a:r>
            <a:r>
              <a:rPr lang="en-US" altLang="zh-TW" b="1" dirty="0" smtClean="0">
                <a:solidFill>
                  <a:srgbClr val="C00000"/>
                </a:solidFill>
                <a:ea typeface="標楷體" panose="03000509000000000000" pitchFamily="65" charset="-120"/>
              </a:rPr>
              <a:t>)</a:t>
            </a:r>
            <a:r>
              <a:rPr lang="zh-TW" altLang="en-US" b="1" dirty="0" smtClean="0">
                <a:solidFill>
                  <a:srgbClr val="C00000"/>
                </a:solidFill>
                <a:ea typeface="標楷體" panose="03000509000000000000" pitchFamily="65" charset="-120"/>
              </a:rPr>
              <a:t>的部分</a:t>
            </a:r>
            <a:endParaRPr lang="en-US" altLang="zh-TW" b="1" dirty="0" smtClean="0">
              <a:solidFill>
                <a:srgbClr val="C00000"/>
              </a:solidFill>
              <a:ea typeface="標楷體" panose="03000509000000000000" pitchFamily="65" charset="-120"/>
            </a:endParaRPr>
          </a:p>
          <a:p>
            <a:pPr>
              <a:buFont typeface="Wingdings" panose="05000000000000000000" pitchFamily="2" charset="2"/>
              <a:buChar char="Ø"/>
              <a:defRPr/>
            </a:pPr>
            <a:r>
              <a:rPr lang="zh-TW" altLang="en-US" dirty="0" smtClean="0">
                <a:solidFill>
                  <a:schemeClr val="tx2"/>
                </a:solidFill>
                <a:ea typeface="標楷體" panose="03000509000000000000" pitchFamily="65" charset="-120"/>
              </a:rPr>
              <a:t>多稿</a:t>
            </a:r>
            <a:r>
              <a:rPr lang="zh-TW" altLang="en-US" dirty="0" smtClean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，須註明</a:t>
            </a:r>
            <a:r>
              <a:rPr lang="zh-TW" altLang="en-US" dirty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稿</a:t>
            </a:r>
            <a:r>
              <a:rPr lang="en-US" altLang="zh-TW" dirty="0" smtClean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1</a:t>
            </a:r>
            <a:r>
              <a:rPr lang="zh-TW" altLang="en-US" dirty="0" smtClean="0">
                <a:solidFill>
                  <a:schemeClr val="tx2"/>
                </a:solidFill>
                <a:latin typeface="新細明體" panose="02020500000000000000" pitchFamily="18" charset="-120"/>
              </a:rPr>
              <a:t>、</a:t>
            </a:r>
            <a:r>
              <a:rPr lang="zh-TW" altLang="en-US" dirty="0" smtClean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稿</a:t>
            </a:r>
            <a:r>
              <a:rPr lang="en-US" altLang="zh-TW" dirty="0" smtClean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2</a:t>
            </a:r>
            <a:endParaRPr lang="en-US" altLang="zh-TW" dirty="0">
              <a:solidFill>
                <a:schemeClr val="tx2">
                  <a:lumMod val="75000"/>
                </a:schemeClr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buFont typeface="Wingdings" panose="05000000000000000000" pitchFamily="2" charset="2"/>
              <a:buChar char="Ø"/>
              <a:defRPr/>
            </a:pPr>
            <a:r>
              <a:rPr lang="zh-TW" altLang="en-US" dirty="0">
                <a:solidFill>
                  <a:schemeClr val="tx2"/>
                </a:solidFill>
                <a:ea typeface="標楷體" panose="03000509000000000000" pitchFamily="65" charset="-120"/>
              </a:rPr>
              <a:t>擬辦方式</a:t>
            </a:r>
            <a:r>
              <a:rPr lang="zh-TW" altLang="en-US" dirty="0" smtClean="0">
                <a:solidFill>
                  <a:schemeClr val="tx2"/>
                </a:solidFill>
                <a:ea typeface="標楷體" panose="03000509000000000000" pitchFamily="65" charset="-120"/>
              </a:rPr>
              <a:t>：簽稿併陳</a:t>
            </a:r>
            <a:r>
              <a:rPr lang="zh-TW" altLang="en-US" dirty="0" smtClean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（</a:t>
            </a:r>
            <a:r>
              <a:rPr lang="zh-TW" altLang="en-US" dirty="0" smtClean="0">
                <a:solidFill>
                  <a:schemeClr val="tx2"/>
                </a:solidFill>
                <a:ea typeface="標楷體" panose="03000509000000000000" pitchFamily="65" charset="-120"/>
              </a:rPr>
              <a:t>須</a:t>
            </a:r>
            <a:r>
              <a:rPr lang="zh-TW" altLang="en-US" dirty="0">
                <a:solidFill>
                  <a:schemeClr val="tx2"/>
                </a:solidFill>
                <a:ea typeface="標楷體" panose="03000509000000000000" pitchFamily="65" charset="-120"/>
              </a:rPr>
              <a:t>與簽</a:t>
            </a:r>
            <a:r>
              <a:rPr lang="zh-TW" altLang="en-US" dirty="0" smtClean="0">
                <a:solidFill>
                  <a:schemeClr val="tx2"/>
                </a:solidFill>
                <a:ea typeface="標楷體" panose="03000509000000000000" pitchFamily="65" charset="-120"/>
              </a:rPr>
              <a:t>一致</a:t>
            </a:r>
            <a:r>
              <a:rPr lang="en-US" altLang="zh-TW" dirty="0" smtClean="0">
                <a:solidFill>
                  <a:schemeClr val="tx2"/>
                </a:solidFill>
                <a:ea typeface="標楷體" panose="03000509000000000000" pitchFamily="65" charset="-120"/>
              </a:rPr>
              <a:t>)</a:t>
            </a:r>
            <a:r>
              <a:rPr lang="zh-TW" altLang="en-US" dirty="0" smtClean="0">
                <a:solidFill>
                  <a:schemeClr val="tx2"/>
                </a:solidFill>
                <a:latin typeface="新細明體" panose="02020500000000000000" pitchFamily="18" charset="-120"/>
              </a:rPr>
              <a:t>、</a:t>
            </a:r>
            <a:r>
              <a:rPr lang="zh-TW" altLang="en-US" dirty="0" smtClean="0">
                <a:solidFill>
                  <a:schemeClr val="tx2"/>
                </a:solidFill>
                <a:ea typeface="標楷體" panose="03000509000000000000" pitchFamily="65" charset="-120"/>
              </a:rPr>
              <a:t>以稿代簽</a:t>
            </a:r>
            <a:endParaRPr lang="en-US" altLang="zh-TW" dirty="0" smtClean="0">
              <a:solidFill>
                <a:schemeClr val="tx2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buFont typeface="Wingdings" panose="05000000000000000000" pitchFamily="2" charset="2"/>
              <a:buChar char="Ø"/>
              <a:defRPr/>
            </a:pPr>
            <a:r>
              <a:rPr lang="zh-TW" altLang="en-US" dirty="0" smtClean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檔案年限</a:t>
            </a:r>
            <a:r>
              <a:rPr lang="zh-TW" altLang="en-US" dirty="0" smtClean="0">
                <a:solidFill>
                  <a:schemeClr val="tx2"/>
                </a:solidFill>
                <a:latin typeface="新細明體" panose="02020500000000000000" pitchFamily="18" charset="-120"/>
              </a:rPr>
              <a:t>：</a:t>
            </a:r>
            <a:r>
              <a:rPr lang="zh-TW" altLang="en-US" dirty="0" smtClean="0">
                <a:solidFill>
                  <a:schemeClr val="tx2"/>
                </a:solidFill>
                <a:ea typeface="標楷體" panose="03000509000000000000" pitchFamily="65" charset="-120"/>
              </a:rPr>
              <a:t>記得填列</a:t>
            </a:r>
            <a:endParaRPr lang="en-US" altLang="zh-TW" dirty="0" smtClean="0">
              <a:solidFill>
                <a:schemeClr val="tx2"/>
              </a:solidFill>
              <a:ea typeface="標楷體" panose="03000509000000000000" pitchFamily="65" charset="-120"/>
            </a:endParaRPr>
          </a:p>
          <a:p>
            <a:pPr>
              <a:buFont typeface="Wingdings" panose="05000000000000000000" pitchFamily="2" charset="2"/>
              <a:buChar char="Ø"/>
              <a:defRPr/>
            </a:pPr>
            <a:r>
              <a:rPr lang="zh-TW" altLang="en-US" dirty="0" smtClean="0">
                <a:solidFill>
                  <a:schemeClr val="tx2"/>
                </a:solidFill>
                <a:ea typeface="標楷體" panose="03000509000000000000" pitchFamily="65" charset="-120"/>
              </a:rPr>
              <a:t>個人基本資料</a:t>
            </a:r>
            <a:r>
              <a:rPr lang="zh-TW" altLang="en-US" dirty="0" smtClean="0">
                <a:solidFill>
                  <a:schemeClr val="tx2"/>
                </a:solidFill>
                <a:latin typeface="新細明體" panose="02020500000000000000" pitchFamily="18" charset="-120"/>
              </a:rPr>
              <a:t>：</a:t>
            </a:r>
            <a:r>
              <a:rPr lang="zh-TW" altLang="en-US" dirty="0" smtClean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建立完整</a:t>
            </a:r>
            <a:endParaRPr lang="en-US" altLang="zh-TW" dirty="0" smtClean="0">
              <a:solidFill>
                <a:schemeClr val="tx2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buFont typeface="Wingdings" panose="05000000000000000000" pitchFamily="2" charset="2"/>
              <a:buChar char="Ø"/>
              <a:defRPr/>
            </a:pPr>
            <a:r>
              <a:rPr lang="zh-TW" altLang="en-US" dirty="0" smtClean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密等及解密條件或保密期限</a:t>
            </a:r>
            <a:r>
              <a:rPr lang="zh-TW" altLang="en-US" dirty="0" smtClean="0">
                <a:solidFill>
                  <a:schemeClr val="tx2"/>
                </a:solidFill>
                <a:latin typeface="新細明體" panose="02020500000000000000" pitchFamily="18" charset="-120"/>
              </a:rPr>
              <a:t>：</a:t>
            </a:r>
            <a:r>
              <a:rPr lang="zh-TW" altLang="en-US" dirty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若為機密文件須配合填列</a:t>
            </a:r>
            <a:r>
              <a:rPr lang="zh-TW" altLang="en-US" dirty="0" smtClean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，若無則空白</a:t>
            </a:r>
            <a:endParaRPr lang="en-US" altLang="zh-TW" dirty="0">
              <a:solidFill>
                <a:schemeClr val="tx2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5" name="文字方塊 4"/>
          <p:cNvSpPr txBox="1"/>
          <p:nvPr/>
        </p:nvSpPr>
        <p:spPr>
          <a:xfrm>
            <a:off x="8495928" y="6381328"/>
            <a:ext cx="6480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000" dirty="0" smtClean="0">
                <a:latin typeface="Times New Roman" panose="02020603050405020304" pitchFamily="18" charset="0"/>
                <a:ea typeface="Microsoft YaHei UI" panose="020B0503020204020204" pitchFamily="34" charset="-122"/>
                <a:cs typeface="Times New Roman" panose="02020603050405020304" pitchFamily="18" charset="0"/>
              </a:rPr>
              <a:t>7</a:t>
            </a:r>
            <a:endParaRPr lang="zh-TW" altLang="en-US" sz="2000" dirty="0">
              <a:latin typeface="Times New Roman" panose="02020603050405020304" pitchFamily="18" charset="0"/>
              <a:ea typeface="Microsoft YaHei UI" panose="020B0503020204020204" pitchFamily="34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4294967295"/>
          </p:nvPr>
        </p:nvSpPr>
        <p:spPr>
          <a:xfrm>
            <a:off x="611560" y="764704"/>
            <a:ext cx="7772400" cy="4114800"/>
          </a:xfrm>
          <a:prstGeom prst="rect">
            <a:avLst/>
          </a:prstGeom>
        </p:spPr>
        <p:txBody>
          <a:bodyPr/>
          <a:lstStyle/>
          <a:p>
            <a:pPr marL="0" indent="0">
              <a:buNone/>
              <a:defRPr/>
            </a:pPr>
            <a:r>
              <a:rPr lang="zh-TW" altLang="en-US" dirty="0">
                <a:solidFill>
                  <a:schemeClr val="tx2"/>
                </a:solidFill>
                <a:latin typeface="標楷體" pitchFamily="65" charset="-120"/>
                <a:ea typeface="標楷體" pitchFamily="65" charset="-120"/>
              </a:rPr>
              <a:t>附件</a:t>
            </a:r>
            <a:endParaRPr lang="en-US" altLang="zh-TW" dirty="0">
              <a:solidFill>
                <a:schemeClr val="tx2"/>
              </a:solidFill>
              <a:latin typeface="標楷體" pitchFamily="65" charset="-120"/>
              <a:ea typeface="標楷體" pitchFamily="65" charset="-120"/>
            </a:endParaRPr>
          </a:p>
          <a:p>
            <a:pPr marL="0" indent="0" eaLnBrk="1" hangingPunct="1">
              <a:buClr>
                <a:schemeClr val="hlink"/>
              </a:buClr>
              <a:buSzPct val="80000"/>
              <a:buNone/>
              <a:defRPr/>
            </a:pPr>
            <a:r>
              <a:rPr lang="en-US" altLang="zh-TW" dirty="0">
                <a:solidFill>
                  <a:schemeClr val="tx2"/>
                </a:solidFill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1.</a:t>
            </a:r>
            <a:r>
              <a:rPr lang="zh-TW" altLang="en-US" dirty="0">
                <a:solidFill>
                  <a:schemeClr val="tx2"/>
                </a:solidFill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若無：空白。</a:t>
            </a:r>
            <a:endParaRPr lang="en-US" altLang="zh-TW" dirty="0">
              <a:solidFill>
                <a:schemeClr val="tx2"/>
              </a:solidFill>
              <a:latin typeface="Times New Roman" panose="02020603050405020304" pitchFamily="18" charset="0"/>
              <a:ea typeface="標楷體" pitchFamily="65" charset="-120"/>
              <a:cs typeface="Times New Roman" panose="02020603050405020304" pitchFamily="18" charset="0"/>
            </a:endParaRPr>
          </a:p>
          <a:p>
            <a:pPr marL="0" indent="0" eaLnBrk="1" hangingPunct="1">
              <a:buClr>
                <a:schemeClr val="hlink"/>
              </a:buClr>
              <a:buSzPct val="80000"/>
              <a:buNone/>
              <a:defRPr/>
            </a:pPr>
            <a:r>
              <a:rPr lang="en-US" altLang="zh-TW" dirty="0" smtClean="0">
                <a:solidFill>
                  <a:schemeClr val="tx2"/>
                </a:solidFill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2.</a:t>
            </a:r>
            <a:r>
              <a:rPr lang="zh-TW" altLang="en-US" dirty="0" smtClean="0">
                <a:solidFill>
                  <a:schemeClr val="tx2"/>
                </a:solidFill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附件</a:t>
            </a:r>
            <a:r>
              <a:rPr lang="zh-TW" altLang="en-US" dirty="0">
                <a:solidFill>
                  <a:schemeClr val="tx2"/>
                </a:solidFill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僅於主旨中表述</a:t>
            </a:r>
            <a:r>
              <a:rPr lang="zh-TW" altLang="en-US" dirty="0" smtClean="0">
                <a:solidFill>
                  <a:schemeClr val="tx2"/>
                </a:solidFill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：「</a:t>
            </a:r>
            <a:r>
              <a:rPr lang="zh-TW" altLang="en-US" dirty="0">
                <a:solidFill>
                  <a:schemeClr val="tx2"/>
                </a:solidFill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如主旨」。</a:t>
            </a:r>
          </a:p>
          <a:p>
            <a:pPr marL="0" indent="0" eaLnBrk="1" hangingPunct="1">
              <a:buClr>
                <a:schemeClr val="hlink"/>
              </a:buClr>
              <a:buSzPct val="80000"/>
              <a:buNone/>
              <a:defRPr/>
            </a:pPr>
            <a:r>
              <a:rPr lang="en-US" altLang="zh-TW" dirty="0" smtClean="0">
                <a:solidFill>
                  <a:schemeClr val="tx2"/>
                </a:solidFill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3.</a:t>
            </a:r>
            <a:r>
              <a:rPr lang="zh-TW" altLang="en-US" dirty="0">
                <a:solidFill>
                  <a:schemeClr val="tx2"/>
                </a:solidFill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若附件僅於說明中表述</a:t>
            </a:r>
            <a:r>
              <a:rPr lang="zh-TW" altLang="en-US" dirty="0" smtClean="0">
                <a:solidFill>
                  <a:schemeClr val="tx2"/>
                </a:solidFill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：「</a:t>
            </a:r>
            <a:r>
              <a:rPr lang="zh-TW" altLang="en-US" dirty="0">
                <a:solidFill>
                  <a:schemeClr val="tx2"/>
                </a:solidFill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如說明」。</a:t>
            </a:r>
          </a:p>
          <a:p>
            <a:pPr marL="0" indent="0" eaLnBrk="1" hangingPunct="1">
              <a:buClr>
                <a:schemeClr val="hlink"/>
              </a:buClr>
              <a:buSzPct val="80000"/>
              <a:buNone/>
              <a:defRPr/>
            </a:pPr>
            <a:r>
              <a:rPr lang="en-US" altLang="zh-TW" dirty="0" smtClean="0">
                <a:solidFill>
                  <a:schemeClr val="tx2"/>
                </a:solidFill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4.</a:t>
            </a:r>
            <a:r>
              <a:rPr lang="zh-TW" altLang="en-US" dirty="0">
                <a:solidFill>
                  <a:schemeClr val="tx2"/>
                </a:solidFill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若附件僅於說明三表述</a:t>
            </a:r>
            <a:r>
              <a:rPr lang="zh-TW" altLang="en-US" dirty="0" smtClean="0">
                <a:solidFill>
                  <a:schemeClr val="tx2"/>
                </a:solidFill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：「</a:t>
            </a:r>
            <a:r>
              <a:rPr lang="zh-TW" altLang="en-US" dirty="0">
                <a:solidFill>
                  <a:schemeClr val="tx2"/>
                </a:solidFill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如說明三」。</a:t>
            </a:r>
          </a:p>
          <a:p>
            <a:pPr marL="0" indent="0" eaLnBrk="1" hangingPunct="1">
              <a:buClr>
                <a:schemeClr val="hlink"/>
              </a:buClr>
              <a:buSzPct val="80000"/>
              <a:buNone/>
              <a:defRPr/>
            </a:pPr>
            <a:r>
              <a:rPr lang="en-US" altLang="zh-TW" dirty="0" smtClean="0">
                <a:solidFill>
                  <a:schemeClr val="tx2"/>
                </a:solidFill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5.</a:t>
            </a:r>
            <a:r>
              <a:rPr lang="zh-TW" altLang="en-US" dirty="0">
                <a:solidFill>
                  <a:schemeClr val="tx2"/>
                </a:solidFill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若主旨及說明均有附件</a:t>
            </a:r>
            <a:r>
              <a:rPr lang="zh-TW" altLang="en-US" dirty="0" smtClean="0">
                <a:solidFill>
                  <a:schemeClr val="tx2"/>
                </a:solidFill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：「</a:t>
            </a:r>
            <a:r>
              <a:rPr lang="zh-TW" altLang="en-US" dirty="0">
                <a:solidFill>
                  <a:schemeClr val="tx2"/>
                </a:solidFill>
                <a:latin typeface="Times New Roman" panose="02020603050405020304" pitchFamily="18" charset="0"/>
                <a:ea typeface="標楷體" pitchFamily="65" charset="-120"/>
                <a:cs typeface="Times New Roman" panose="02020603050405020304" pitchFamily="18" charset="0"/>
              </a:rPr>
              <a:t>如文」。 </a:t>
            </a:r>
          </a:p>
          <a:p>
            <a:pPr marL="0" indent="0">
              <a:buNone/>
              <a:defRPr/>
            </a:pPr>
            <a:endParaRPr lang="zh-TW" altLang="en-US" dirty="0"/>
          </a:p>
        </p:txBody>
      </p:sp>
      <p:sp>
        <p:nvSpPr>
          <p:cNvPr id="5" name="文字方塊 4"/>
          <p:cNvSpPr txBox="1"/>
          <p:nvPr/>
        </p:nvSpPr>
        <p:spPr>
          <a:xfrm>
            <a:off x="8495928" y="6381328"/>
            <a:ext cx="6480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000" dirty="0" smtClean="0">
                <a:latin typeface="Times New Roman" panose="02020603050405020304" pitchFamily="18" charset="0"/>
                <a:ea typeface="Microsoft YaHei UI" panose="020B0503020204020204" pitchFamily="34" charset="-122"/>
                <a:cs typeface="Times New Roman" panose="02020603050405020304" pitchFamily="18" charset="0"/>
              </a:rPr>
              <a:t>8</a:t>
            </a:r>
            <a:endParaRPr lang="zh-TW" altLang="en-US" sz="2000" dirty="0">
              <a:latin typeface="Times New Roman" panose="02020603050405020304" pitchFamily="18" charset="0"/>
              <a:ea typeface="Microsoft YaHei UI" panose="020B0503020204020204" pitchFamily="34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3" name="內容版面配置區 2"/>
          <p:cNvSpPr>
            <a:spLocks noGrp="1"/>
          </p:cNvSpPr>
          <p:nvPr>
            <p:ph idx="4294967295"/>
          </p:nvPr>
        </p:nvSpPr>
        <p:spPr>
          <a:xfrm>
            <a:off x="539552" y="620688"/>
            <a:ext cx="8064896" cy="5760640"/>
          </a:xfrm>
          <a:prstGeom prst="rect">
            <a:avLst/>
          </a:prstGeom>
        </p:spPr>
        <p:txBody>
          <a:bodyPr/>
          <a:lstStyle/>
          <a:p>
            <a:pPr marL="0" indent="0">
              <a:buNone/>
            </a:pPr>
            <a:r>
              <a:rPr lang="zh-TW" altLang="en-US" dirty="0" smtClean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主旨</a:t>
            </a:r>
            <a:endParaRPr lang="en-US" altLang="zh-TW" dirty="0" smtClean="0">
              <a:solidFill>
                <a:schemeClr val="tx2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en-US" altLang="zh-TW" dirty="0" smtClean="0">
                <a:solidFill>
                  <a:schemeClr val="tx2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1.</a:t>
            </a:r>
            <a:r>
              <a:rPr lang="zh-TW" altLang="en-US" dirty="0" smtClean="0">
                <a:solidFill>
                  <a:schemeClr val="tx2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平行</a:t>
            </a:r>
            <a:r>
              <a:rPr lang="en-US" altLang="zh-TW" dirty="0" smtClean="0">
                <a:solidFill>
                  <a:schemeClr val="tx2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</a:t>
            </a:r>
            <a:r>
              <a:rPr lang="zh-TW" altLang="en-US" dirty="0" smtClean="0">
                <a:solidFill>
                  <a:schemeClr val="tx2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下行</a:t>
            </a:r>
            <a:r>
              <a:rPr lang="en-US" altLang="zh-TW" dirty="0" smtClean="0">
                <a:solidFill>
                  <a:schemeClr val="tx2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)</a:t>
            </a:r>
            <a:r>
              <a:rPr lang="zh-TW" altLang="en-US" dirty="0" smtClean="0">
                <a:solidFill>
                  <a:schemeClr val="tx2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：檢送ｏ ｏｏ資料</a:t>
            </a:r>
            <a:r>
              <a:rPr lang="en-US" altLang="zh-TW" dirty="0" smtClean="0">
                <a:solidFill>
                  <a:schemeClr val="tx2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</a:t>
            </a:r>
            <a:r>
              <a:rPr lang="zh-TW" altLang="en-US" dirty="0" smtClean="0">
                <a:solidFill>
                  <a:schemeClr val="tx2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份，請查照。</a:t>
            </a:r>
            <a:endParaRPr lang="en-US" altLang="zh-TW" dirty="0" smtClean="0">
              <a:solidFill>
                <a:schemeClr val="tx2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en-US" altLang="zh-TW" dirty="0" smtClean="0">
                <a:solidFill>
                  <a:schemeClr val="tx2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2.</a:t>
            </a:r>
            <a:r>
              <a:rPr lang="zh-TW" altLang="en-US" dirty="0" smtClean="0">
                <a:solidFill>
                  <a:schemeClr val="tx2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上行：檢陳ｏ ｏ 資料</a:t>
            </a:r>
            <a:r>
              <a:rPr lang="en-US" altLang="zh-TW" dirty="0" smtClean="0">
                <a:solidFill>
                  <a:schemeClr val="tx2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</a:t>
            </a:r>
            <a:r>
              <a:rPr lang="zh-TW" altLang="en-US" dirty="0" smtClean="0">
                <a:solidFill>
                  <a:schemeClr val="tx2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份，請鑒核。</a:t>
            </a:r>
            <a:endParaRPr lang="en-US" altLang="zh-TW" dirty="0" smtClean="0">
              <a:solidFill>
                <a:schemeClr val="tx2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zh-TW" altLang="en-US" dirty="0" smtClean="0">
                <a:solidFill>
                  <a:schemeClr val="tx2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不使用簡稱</a:t>
            </a:r>
            <a:r>
              <a:rPr lang="en-US" altLang="zh-TW" dirty="0" smtClean="0">
                <a:solidFill>
                  <a:schemeClr val="tx2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</a:t>
            </a:r>
            <a:r>
              <a:rPr lang="zh-TW" altLang="en-US" dirty="0" smtClean="0">
                <a:solidFill>
                  <a:schemeClr val="tx2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簡稱係於說明段首處用之</a:t>
            </a:r>
            <a:r>
              <a:rPr lang="en-US" altLang="zh-TW" dirty="0" smtClean="0">
                <a:solidFill>
                  <a:schemeClr val="tx2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)</a:t>
            </a:r>
            <a:r>
              <a:rPr lang="zh-TW" altLang="en-US" dirty="0" smtClean="0">
                <a:solidFill>
                  <a:schemeClr val="tx2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。</a:t>
            </a:r>
            <a:endParaRPr lang="en-US" altLang="zh-TW" dirty="0" smtClean="0">
              <a:solidFill>
                <a:schemeClr val="tx2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zh-TW" altLang="en-US" dirty="0" smtClean="0">
              <a:solidFill>
                <a:schemeClr val="tx2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buNone/>
            </a:pPr>
            <a:endParaRPr lang="zh-TW" altLang="en-US" dirty="0" smtClean="0">
              <a:solidFill>
                <a:schemeClr val="tx2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buNone/>
            </a:pPr>
            <a:endParaRPr lang="zh-TW" altLang="en-US" dirty="0" smtClean="0"/>
          </a:p>
        </p:txBody>
      </p:sp>
      <p:sp>
        <p:nvSpPr>
          <p:cNvPr id="5" name="文字方塊 4"/>
          <p:cNvSpPr txBox="1"/>
          <p:nvPr/>
        </p:nvSpPr>
        <p:spPr>
          <a:xfrm>
            <a:off x="8495928" y="6381328"/>
            <a:ext cx="6480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000" dirty="0" smtClean="0">
                <a:latin typeface="Times New Roman" panose="02020603050405020304" pitchFamily="18" charset="0"/>
                <a:ea typeface="Microsoft YaHei UI" panose="020B0503020204020204" pitchFamily="34" charset="-122"/>
                <a:cs typeface="Times New Roman" panose="02020603050405020304" pitchFamily="18" charset="0"/>
              </a:rPr>
              <a:t>9</a:t>
            </a:r>
            <a:endParaRPr lang="zh-TW" altLang="en-US" sz="2000" dirty="0">
              <a:latin typeface="Times New Roman" panose="02020603050405020304" pitchFamily="18" charset="0"/>
              <a:ea typeface="Microsoft YaHei UI" panose="020B0503020204020204" pitchFamily="34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7" name="內容版面配置區 2"/>
          <p:cNvSpPr>
            <a:spLocks noGrp="1"/>
          </p:cNvSpPr>
          <p:nvPr>
            <p:ph idx="4294967295"/>
          </p:nvPr>
        </p:nvSpPr>
        <p:spPr>
          <a:xfrm>
            <a:off x="539552" y="620688"/>
            <a:ext cx="7848872" cy="4176464"/>
          </a:xfrm>
          <a:prstGeom prst="rect">
            <a:avLst/>
          </a:prstGeom>
        </p:spPr>
        <p:txBody>
          <a:bodyPr/>
          <a:lstStyle/>
          <a:p>
            <a:pPr>
              <a:buFont typeface="Wingdings" panose="05000000000000000000" pitchFamily="2" charset="2"/>
              <a:buChar char="Ø"/>
            </a:pPr>
            <a:r>
              <a:rPr lang="zh-TW" altLang="en-US" dirty="0" smtClean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須收文者回復，於主旨敘明回復期限，如：檢送「ｏ ｏ 計畫」</a:t>
            </a:r>
            <a:r>
              <a:rPr lang="en-US" altLang="zh-TW" dirty="0" smtClean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1</a:t>
            </a:r>
            <a:r>
              <a:rPr lang="zh-TW" altLang="en-US" dirty="0" smtClean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份，請依計畫附表填具參訓人員名冊，於</a:t>
            </a:r>
            <a:r>
              <a:rPr lang="en-US" altLang="zh-TW" dirty="0" smtClean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113</a:t>
            </a:r>
            <a:r>
              <a:rPr lang="zh-TW" altLang="en-US" dirty="0" smtClean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年</a:t>
            </a:r>
            <a:r>
              <a:rPr lang="en-US" altLang="zh-TW" dirty="0" smtClean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2</a:t>
            </a:r>
            <a:r>
              <a:rPr lang="zh-TW" altLang="en-US" dirty="0" smtClean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月</a:t>
            </a:r>
            <a:r>
              <a:rPr lang="en-US" altLang="zh-TW" dirty="0" smtClean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22</a:t>
            </a:r>
            <a:r>
              <a:rPr lang="zh-TW" altLang="en-US" dirty="0" smtClean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日前函復，請查照。 </a:t>
            </a:r>
            <a:endParaRPr lang="en-US" altLang="zh-TW" dirty="0" smtClean="0">
              <a:solidFill>
                <a:schemeClr val="tx2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zh-TW" altLang="en-US" dirty="0" smtClean="0">
                <a:solidFill>
                  <a:schemeClr val="tx2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會議紀錄須於函</a:t>
            </a:r>
            <a:r>
              <a:rPr lang="en-US" altLang="zh-TW" dirty="0" smtClean="0">
                <a:solidFill>
                  <a:schemeClr val="tx2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</a:t>
            </a:r>
            <a:r>
              <a:rPr lang="zh-TW" altLang="en-US" dirty="0" smtClean="0">
                <a:solidFill>
                  <a:schemeClr val="tx2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稿</a:t>
            </a:r>
            <a:r>
              <a:rPr lang="en-US" altLang="zh-TW" dirty="0" smtClean="0">
                <a:solidFill>
                  <a:schemeClr val="tx2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)</a:t>
            </a:r>
            <a:r>
              <a:rPr lang="zh-TW" altLang="en-US" dirty="0" smtClean="0">
                <a:solidFill>
                  <a:schemeClr val="tx2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主旨敘明召開日期，如</a:t>
            </a:r>
            <a:r>
              <a:rPr lang="zh-TW" altLang="en-US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：</a:t>
            </a:r>
            <a:r>
              <a:rPr lang="zh-TW" altLang="en-US" dirty="0" smtClean="0">
                <a:solidFill>
                  <a:schemeClr val="tx2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檢送</a:t>
            </a:r>
            <a:r>
              <a:rPr lang="en-US" altLang="zh-TW" dirty="0" smtClean="0">
                <a:solidFill>
                  <a:schemeClr val="tx2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113</a:t>
            </a:r>
            <a:r>
              <a:rPr lang="zh-TW" altLang="en-US" dirty="0" smtClean="0">
                <a:solidFill>
                  <a:schemeClr val="tx2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年</a:t>
            </a:r>
            <a:r>
              <a:rPr lang="en-US" altLang="zh-TW" dirty="0" smtClean="0">
                <a:solidFill>
                  <a:schemeClr val="tx2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</a:t>
            </a:r>
            <a:r>
              <a:rPr lang="zh-TW" altLang="en-US" dirty="0" smtClean="0">
                <a:solidFill>
                  <a:schemeClr val="tx2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月</a:t>
            </a:r>
            <a:r>
              <a:rPr lang="en-US" altLang="zh-TW" dirty="0" smtClean="0">
                <a:solidFill>
                  <a:schemeClr val="tx2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22</a:t>
            </a:r>
            <a:r>
              <a:rPr lang="zh-TW" altLang="en-US" dirty="0" smtClean="0">
                <a:solidFill>
                  <a:schemeClr val="tx2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日召開「ｏ ｏ 會議」紀錄</a:t>
            </a:r>
            <a:r>
              <a:rPr lang="en-US" altLang="zh-TW" dirty="0" smtClean="0">
                <a:solidFill>
                  <a:schemeClr val="tx2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</a:t>
            </a:r>
            <a:r>
              <a:rPr lang="zh-TW" altLang="en-US" dirty="0" smtClean="0">
                <a:solidFill>
                  <a:schemeClr val="tx2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份，請查照。 </a:t>
            </a:r>
          </a:p>
          <a:p>
            <a:pPr marL="0" indent="0">
              <a:buNone/>
            </a:pPr>
            <a:endParaRPr lang="zh-TW" alt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文字方塊 4"/>
          <p:cNvSpPr txBox="1"/>
          <p:nvPr/>
        </p:nvSpPr>
        <p:spPr>
          <a:xfrm>
            <a:off x="8495928" y="6381328"/>
            <a:ext cx="6480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000" dirty="0" smtClean="0">
                <a:latin typeface="Times New Roman" panose="02020603050405020304" pitchFamily="18" charset="0"/>
                <a:ea typeface="Microsoft YaHei UI" panose="020B0503020204020204" pitchFamily="34" charset="-122"/>
                <a:cs typeface="Times New Roman" panose="02020603050405020304" pitchFamily="18" charset="0"/>
              </a:rPr>
              <a:t>10</a:t>
            </a:r>
            <a:endParaRPr lang="zh-TW" altLang="en-US" sz="2000" dirty="0">
              <a:latin typeface="Times New Roman" panose="02020603050405020304" pitchFamily="18" charset="0"/>
              <a:ea typeface="Microsoft YaHei UI" panose="020B0503020204020204" pitchFamily="34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2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539552" y="620688"/>
            <a:ext cx="7848872" cy="5760640"/>
          </a:xfrm>
          <a:prstGeom prst="rect">
            <a:avLst/>
          </a:prstGeom>
        </p:spPr>
        <p:txBody>
          <a:bodyPr/>
          <a:lstStyle/>
          <a:p>
            <a:pPr marL="0" indent="0" eaLnBrk="1" hangingPunct="1">
              <a:buNone/>
            </a:pPr>
            <a:r>
              <a:rPr lang="zh-TW" altLang="en-US" dirty="0" smtClean="0">
                <a:solidFill>
                  <a:schemeClr val="tx2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說明</a:t>
            </a:r>
            <a:r>
              <a:rPr lang="zh-TW" altLang="en-US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：</a:t>
            </a:r>
            <a:endParaRPr lang="en-US" altLang="zh-TW" dirty="0" smtClean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buFont typeface="Wingdings" panose="05000000000000000000" pitchFamily="2" charset="2"/>
              <a:buChar char="Ø"/>
            </a:pPr>
            <a:r>
              <a:rPr lang="zh-TW" altLang="en-US" dirty="0" smtClean="0">
                <a:solidFill>
                  <a:schemeClr val="tx2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依據</a:t>
            </a:r>
            <a:r>
              <a:rPr lang="en-US" altLang="zh-TW" dirty="0" smtClean="0">
                <a:solidFill>
                  <a:schemeClr val="tx2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000000</a:t>
            </a:r>
            <a:r>
              <a:rPr lang="zh-TW" altLang="en-US" dirty="0" smtClean="0">
                <a:solidFill>
                  <a:schemeClr val="tx2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號函辦理；復</a:t>
            </a:r>
            <a:r>
              <a:rPr lang="en-US" altLang="zh-TW" dirty="0" smtClean="0">
                <a:solidFill>
                  <a:schemeClr val="tx2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000000</a:t>
            </a:r>
            <a:r>
              <a:rPr lang="zh-TW" altLang="en-US" dirty="0" smtClean="0">
                <a:solidFill>
                  <a:schemeClr val="tx2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號函。</a:t>
            </a:r>
            <a:endParaRPr lang="en-US" altLang="zh-TW" dirty="0" smtClean="0">
              <a:solidFill>
                <a:schemeClr val="tx2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eaLnBrk="1" hangingPunct="1">
              <a:buFont typeface="Wingdings" panose="05000000000000000000" pitchFamily="2" charset="2"/>
              <a:buChar char="Ø"/>
            </a:pPr>
            <a:r>
              <a:rPr lang="zh-TW" altLang="en-US" dirty="0" smtClean="0">
                <a:solidFill>
                  <a:schemeClr val="tx2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部函</a:t>
            </a:r>
            <a:r>
              <a:rPr lang="en-US" altLang="zh-TW" dirty="0" smtClean="0">
                <a:solidFill>
                  <a:schemeClr val="tx2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</a:t>
            </a:r>
            <a:r>
              <a:rPr lang="zh-TW" altLang="en-US" dirty="0" smtClean="0">
                <a:solidFill>
                  <a:schemeClr val="tx2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稿</a:t>
            </a:r>
            <a:r>
              <a:rPr lang="en-US" altLang="zh-TW" dirty="0" smtClean="0">
                <a:solidFill>
                  <a:schemeClr val="tx2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)</a:t>
            </a:r>
            <a:r>
              <a:rPr lang="zh-TW" altLang="en-US" dirty="0" smtClean="0">
                <a:solidFill>
                  <a:schemeClr val="tx2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提及本機關要用「本部消防署」。</a:t>
            </a:r>
            <a:endParaRPr lang="en-US" altLang="zh-TW" dirty="0" smtClean="0">
              <a:solidFill>
                <a:schemeClr val="tx2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eaLnBrk="1" hangingPunct="1">
              <a:buFont typeface="Wingdings" panose="05000000000000000000" pitchFamily="2" charset="2"/>
              <a:buChar char="Ø"/>
            </a:pPr>
            <a:r>
              <a:rPr lang="zh-TW" altLang="en-US" dirty="0" smtClean="0">
                <a:solidFill>
                  <a:schemeClr val="tx2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部函</a:t>
            </a:r>
            <a:r>
              <a:rPr lang="en-US" altLang="zh-TW" dirty="0" smtClean="0">
                <a:solidFill>
                  <a:schemeClr val="tx2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</a:t>
            </a:r>
            <a:r>
              <a:rPr lang="zh-TW" altLang="en-US" dirty="0" smtClean="0">
                <a:solidFill>
                  <a:schemeClr val="tx2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稿</a:t>
            </a:r>
            <a:r>
              <a:rPr lang="en-US" altLang="zh-TW" dirty="0" smtClean="0">
                <a:solidFill>
                  <a:schemeClr val="tx2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)</a:t>
            </a:r>
            <a:r>
              <a:rPr lang="zh-TW" altLang="en-US" dirty="0" smtClean="0">
                <a:solidFill>
                  <a:schemeClr val="tx2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正本，如</a:t>
            </a:r>
            <a:r>
              <a:rPr lang="zh-TW" altLang="en-US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：</a:t>
            </a:r>
            <a:r>
              <a:rPr lang="zh-TW" altLang="en-US" dirty="0" smtClean="0">
                <a:solidFill>
                  <a:schemeClr val="tx2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本部部長室、國會組</a:t>
            </a:r>
            <a:r>
              <a:rPr lang="en-US" altLang="zh-TW" dirty="0" smtClean="0">
                <a:solidFill>
                  <a:schemeClr val="tx2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</a:t>
            </a:r>
            <a:r>
              <a:rPr lang="zh-TW" altLang="en-US" dirty="0" smtClean="0">
                <a:solidFill>
                  <a:schemeClr val="tx2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；副本，如</a:t>
            </a:r>
            <a:r>
              <a:rPr lang="zh-TW" altLang="en-US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：</a:t>
            </a:r>
            <a:r>
              <a:rPr lang="zh-TW" altLang="en-US" dirty="0" smtClean="0">
                <a:solidFill>
                  <a:schemeClr val="tx2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本部消防署</a:t>
            </a:r>
            <a:r>
              <a:rPr lang="en-US" altLang="zh-TW" dirty="0" smtClean="0">
                <a:solidFill>
                  <a:schemeClr val="tx2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</a:t>
            </a:r>
            <a:r>
              <a:rPr lang="zh-TW" altLang="en-US" dirty="0" smtClean="0">
                <a:solidFill>
                  <a:schemeClr val="tx2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綜合企劃組</a:t>
            </a:r>
            <a:r>
              <a:rPr lang="en-US" altLang="zh-TW" dirty="0" smtClean="0">
                <a:solidFill>
                  <a:schemeClr val="tx2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)</a:t>
            </a:r>
          </a:p>
          <a:p>
            <a:pPr eaLnBrk="1" hangingPunct="1">
              <a:buFont typeface="Wingdings" panose="05000000000000000000" pitchFamily="2" charset="2"/>
              <a:buChar char="Ø"/>
            </a:pPr>
            <a:r>
              <a:rPr lang="zh-TW" altLang="en-US" dirty="0" smtClean="0">
                <a:solidFill>
                  <a:schemeClr val="tx2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抄本</a:t>
            </a:r>
            <a:r>
              <a:rPr lang="zh-TW" altLang="en-US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：</a:t>
            </a:r>
            <a:r>
              <a:rPr lang="zh-TW" altLang="en-US" dirty="0" smtClean="0">
                <a:solidFill>
                  <a:schemeClr val="tx2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若無續辦僅為留存自參，則承辦組室列為抄本。</a:t>
            </a:r>
            <a:endParaRPr lang="en-US" altLang="zh-TW" dirty="0" smtClean="0">
              <a:solidFill>
                <a:schemeClr val="tx2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5" name="文字方塊 4"/>
          <p:cNvSpPr txBox="1"/>
          <p:nvPr/>
        </p:nvSpPr>
        <p:spPr>
          <a:xfrm>
            <a:off x="8495928" y="6381328"/>
            <a:ext cx="6480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000" dirty="0" smtClean="0">
                <a:latin typeface="Times New Roman" panose="02020603050405020304" pitchFamily="18" charset="0"/>
                <a:ea typeface="Microsoft YaHei UI" panose="020B0503020204020204" pitchFamily="34" charset="-122"/>
                <a:cs typeface="Times New Roman" panose="02020603050405020304" pitchFamily="18" charset="0"/>
              </a:rPr>
              <a:t>11</a:t>
            </a:r>
            <a:endParaRPr lang="zh-TW" altLang="en-US" sz="2000" dirty="0">
              <a:latin typeface="Times New Roman" panose="02020603050405020304" pitchFamily="18" charset="0"/>
              <a:ea typeface="Microsoft YaHei UI" panose="020B0503020204020204" pitchFamily="34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5" name="內容版面配置區 2"/>
          <p:cNvSpPr>
            <a:spLocks noGrp="1"/>
          </p:cNvSpPr>
          <p:nvPr>
            <p:ph idx="4294967295"/>
          </p:nvPr>
        </p:nvSpPr>
        <p:spPr>
          <a:xfrm>
            <a:off x="723528" y="620688"/>
            <a:ext cx="7772400" cy="4114800"/>
          </a:xfrm>
          <a:prstGeom prst="rect">
            <a:avLst/>
          </a:prstGeom>
        </p:spPr>
        <p:txBody>
          <a:bodyPr/>
          <a:lstStyle/>
          <a:p>
            <a:pPr eaLnBrk="1" hangingPunct="1">
              <a:buFont typeface="Wingdings" panose="05000000000000000000" pitchFamily="2" charset="2"/>
              <a:buChar char="Ø"/>
              <a:defRPr/>
            </a:pPr>
            <a:r>
              <a:rPr lang="zh-TW" altLang="en-US" dirty="0" smtClean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簽與函</a:t>
            </a:r>
            <a:r>
              <a:rPr lang="en-US" altLang="zh-TW" dirty="0" smtClean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dirty="0" smtClean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稿</a:t>
            </a:r>
            <a:r>
              <a:rPr lang="en-US" altLang="zh-TW" dirty="0" smtClean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dirty="0" smtClean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及函</a:t>
            </a:r>
            <a:r>
              <a:rPr lang="en-US" altLang="zh-TW" dirty="0" smtClean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dirty="0" smtClean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稿</a:t>
            </a:r>
            <a:r>
              <a:rPr lang="en-US" altLang="zh-TW" dirty="0" smtClean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dirty="0" smtClean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間記得蓋騎縫章。</a:t>
            </a:r>
            <a:endParaRPr lang="en-US" altLang="zh-TW" dirty="0" smtClean="0">
              <a:solidFill>
                <a:schemeClr val="tx2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eaLnBrk="1" hangingPunct="1">
              <a:buFont typeface="Wingdings" panose="05000000000000000000" pitchFamily="2" charset="2"/>
              <a:buChar char="Ø"/>
              <a:defRPr/>
            </a:pPr>
            <a:r>
              <a:rPr lang="zh-TW" altLang="en-US" dirty="0" smtClean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函</a:t>
            </a:r>
            <a:r>
              <a:rPr lang="en-US" altLang="zh-TW" dirty="0" smtClean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dirty="0" smtClean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稿</a:t>
            </a:r>
            <a:r>
              <a:rPr lang="en-US" altLang="zh-TW" dirty="0" smtClean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dirty="0" smtClean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之多稿僅須於最後</a:t>
            </a:r>
            <a:r>
              <a:rPr lang="en-US" altLang="zh-TW" dirty="0" smtClean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1</a:t>
            </a:r>
            <a:r>
              <a:rPr lang="zh-TW" altLang="en-US" dirty="0" smtClean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稿核章。</a:t>
            </a:r>
            <a:endParaRPr lang="en-US" altLang="zh-TW" dirty="0" smtClean="0">
              <a:solidFill>
                <a:schemeClr val="tx2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eaLnBrk="1" hangingPunct="1">
              <a:buFont typeface="Wingdings" panose="05000000000000000000" pitchFamily="2" charset="2"/>
              <a:buChar char="Ø"/>
              <a:defRPr/>
            </a:pPr>
            <a:r>
              <a:rPr lang="zh-TW" altLang="en-US" dirty="0" smtClean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依據函</a:t>
            </a:r>
            <a:r>
              <a:rPr lang="en-US" altLang="zh-TW" dirty="0" smtClean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dirty="0" smtClean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稿</a:t>
            </a:r>
            <a:r>
              <a:rPr lang="en-US" altLang="zh-TW" dirty="0" smtClean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dirty="0" smtClean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及書函</a:t>
            </a:r>
            <a:r>
              <a:rPr lang="en-US" altLang="zh-TW" dirty="0" smtClean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dirty="0" smtClean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稿</a:t>
            </a:r>
            <a:r>
              <a:rPr lang="en-US" altLang="zh-TW" dirty="0" smtClean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dirty="0" smtClean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之不同，而選擇首長簽名章或機關戳</a:t>
            </a:r>
          </a:p>
          <a:p>
            <a:pPr>
              <a:buFont typeface="Wingdings" panose="05000000000000000000" pitchFamily="2" charset="2"/>
              <a:buChar char="Ø"/>
              <a:defRPr/>
            </a:pPr>
            <a:endParaRPr lang="zh-TW" altLang="en-US" dirty="0" smtClean="0"/>
          </a:p>
        </p:txBody>
      </p:sp>
      <p:sp>
        <p:nvSpPr>
          <p:cNvPr id="5" name="文字方塊 4"/>
          <p:cNvSpPr txBox="1"/>
          <p:nvPr/>
        </p:nvSpPr>
        <p:spPr>
          <a:xfrm>
            <a:off x="8495928" y="6381328"/>
            <a:ext cx="6480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000" dirty="0" smtClean="0">
                <a:latin typeface="Times New Roman" panose="02020603050405020304" pitchFamily="18" charset="0"/>
                <a:ea typeface="Microsoft YaHei UI" panose="020B0503020204020204" pitchFamily="34" charset="-122"/>
                <a:cs typeface="Times New Roman" panose="02020603050405020304" pitchFamily="18" charset="0"/>
              </a:rPr>
              <a:t>12</a:t>
            </a:r>
            <a:endParaRPr lang="zh-TW" altLang="en-US" sz="2000" dirty="0">
              <a:latin typeface="Times New Roman" panose="02020603050405020304" pitchFamily="18" charset="0"/>
              <a:ea typeface="Microsoft YaHei UI" panose="020B0503020204020204" pitchFamily="34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字方塊 4"/>
          <p:cNvSpPr txBox="1"/>
          <p:nvPr/>
        </p:nvSpPr>
        <p:spPr>
          <a:xfrm>
            <a:off x="8495928" y="6381328"/>
            <a:ext cx="6480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000" dirty="0" smtClean="0">
                <a:latin typeface="Times New Roman" panose="02020603050405020304" pitchFamily="18" charset="0"/>
                <a:ea typeface="Microsoft YaHei UI" panose="020B0503020204020204" pitchFamily="34" charset="-122"/>
                <a:cs typeface="Times New Roman" panose="02020603050405020304" pitchFamily="18" charset="0"/>
              </a:rPr>
              <a:t>13</a:t>
            </a:r>
            <a:endParaRPr lang="zh-TW" altLang="en-US" sz="2000" dirty="0">
              <a:latin typeface="Times New Roman" panose="02020603050405020304" pitchFamily="18" charset="0"/>
              <a:ea typeface="Microsoft YaHei UI" panose="020B0503020204020204" pitchFamily="34" charset="-122"/>
              <a:cs typeface="Times New Roman" panose="02020603050405020304" pitchFamily="18" charset="0"/>
            </a:endParaRPr>
          </a:p>
        </p:txBody>
      </p:sp>
      <p:pic>
        <p:nvPicPr>
          <p:cNvPr id="2" name="圖片 1"/>
          <p:cNvPicPr>
            <a:picLocks noChangeAspect="1"/>
          </p:cNvPicPr>
          <p:nvPr/>
        </p:nvPicPr>
        <p:blipFill rotWithShape="1">
          <a:blip r:embed="rId2"/>
          <a:srcRect l="30313" t="3801" r="30313" b="10800"/>
          <a:stretch/>
        </p:blipFill>
        <p:spPr>
          <a:xfrm>
            <a:off x="1907704" y="-1"/>
            <a:ext cx="5616624" cy="6852281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4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611560" y="692696"/>
            <a:ext cx="7772400" cy="5616624"/>
          </a:xfrm>
          <a:prstGeom prst="rect">
            <a:avLst/>
          </a:prstGeom>
        </p:spPr>
        <p:txBody>
          <a:bodyPr/>
          <a:lstStyle/>
          <a:p>
            <a:pPr marL="0" indent="0" eaLnBrk="1" hangingPunct="1">
              <a:buNone/>
            </a:pPr>
            <a:r>
              <a:rPr lang="zh-TW" altLang="en-US" b="1" dirty="0" smtClean="0">
                <a:solidFill>
                  <a:srgbClr val="C00000"/>
                </a:solidFill>
                <a:ea typeface="標楷體" panose="03000509000000000000" pitchFamily="65" charset="-120"/>
              </a:rPr>
              <a:t>一、公文撰擬</a:t>
            </a:r>
            <a:r>
              <a:rPr lang="zh-TW" altLang="en-US" b="1" dirty="0" smtClean="0">
                <a:solidFill>
                  <a:srgbClr val="C00000"/>
                </a:solidFill>
                <a:latin typeface="新細明體" panose="02020500000000000000" pitchFamily="18" charset="-120"/>
              </a:rPr>
              <a:t>：</a:t>
            </a:r>
            <a:r>
              <a:rPr lang="zh-TW" altLang="en-US" b="1" dirty="0" smtClean="0">
                <a:solidFill>
                  <a:srgbClr val="C00000"/>
                </a:solidFill>
                <a:ea typeface="標楷體" panose="03000509000000000000" pitchFamily="65" charset="-120"/>
              </a:rPr>
              <a:t>其他</a:t>
            </a:r>
            <a:endParaRPr lang="zh-TW" altLang="en-US" b="1" dirty="0" smtClean="0">
              <a:solidFill>
                <a:srgbClr val="C00000"/>
              </a:solidFill>
            </a:endParaRPr>
          </a:p>
          <a:p>
            <a:pPr eaLnBrk="1" hangingPunct="1">
              <a:buFont typeface="Wingdings" panose="05000000000000000000" pitchFamily="2" charset="2"/>
              <a:buChar char="Ø"/>
            </a:pPr>
            <a:r>
              <a:rPr lang="zh-TW" altLang="en-US" dirty="0" smtClean="0">
                <a:solidFill>
                  <a:schemeClr val="tx2"/>
                </a:solidFill>
                <a:ea typeface="標楷體" panose="03000509000000000000" pitchFamily="65" charset="-120"/>
              </a:rPr>
              <a:t>函</a:t>
            </a:r>
            <a:r>
              <a:rPr lang="zh-TW" altLang="en-US" dirty="0" smtClean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（</a:t>
            </a:r>
            <a:r>
              <a:rPr lang="zh-TW" altLang="en-US" dirty="0" smtClean="0">
                <a:solidFill>
                  <a:schemeClr val="tx2"/>
                </a:solidFill>
                <a:ea typeface="標楷體" panose="03000509000000000000" pitchFamily="65" charset="-120"/>
              </a:rPr>
              <a:t>稿</a:t>
            </a:r>
            <a:r>
              <a:rPr lang="zh-TW" altLang="en-US" dirty="0" smtClean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）</a:t>
            </a:r>
            <a:r>
              <a:rPr lang="zh-TW" altLang="en-US" dirty="0" smtClean="0">
                <a:solidFill>
                  <a:schemeClr val="tx2"/>
                </a:solidFill>
                <a:ea typeface="標楷體" panose="03000509000000000000" pitchFamily="65" charset="-120"/>
              </a:rPr>
              <a:t>漏</a:t>
            </a:r>
            <a:r>
              <a:rPr lang="zh-TW" altLang="en-US" dirty="0">
                <a:solidFill>
                  <a:schemeClr val="tx2"/>
                </a:solidFill>
                <a:ea typeface="標楷體" panose="03000509000000000000" pitchFamily="65" charset="-120"/>
              </a:rPr>
              <a:t>蓋校對章。</a:t>
            </a:r>
          </a:p>
          <a:p>
            <a:pPr eaLnBrk="1" hangingPunct="1">
              <a:buFont typeface="Wingdings" panose="05000000000000000000" pitchFamily="2" charset="2"/>
              <a:buChar char="Ø"/>
            </a:pPr>
            <a:r>
              <a:rPr lang="zh-TW" altLang="en-US" dirty="0" smtClean="0">
                <a:solidFill>
                  <a:schemeClr val="tx2"/>
                </a:solidFill>
                <a:ea typeface="標楷體" panose="03000509000000000000" pitchFamily="65" charset="-120"/>
              </a:rPr>
              <a:t>頁碼</a:t>
            </a:r>
            <a:r>
              <a:rPr lang="zh-TW" altLang="en-US" dirty="0">
                <a:solidFill>
                  <a:schemeClr val="tx2"/>
                </a:solidFill>
                <a:ea typeface="標楷體" panose="03000509000000000000" pitchFamily="65" charset="-120"/>
              </a:rPr>
              <a:t>編列疏漏</a:t>
            </a:r>
            <a:r>
              <a:rPr lang="en-US" altLang="zh-TW" dirty="0">
                <a:solidFill>
                  <a:schemeClr val="tx2"/>
                </a:solidFill>
                <a:ea typeface="標楷體" panose="03000509000000000000" pitchFamily="65" charset="-120"/>
              </a:rPr>
              <a:t>(</a:t>
            </a:r>
            <a:r>
              <a:rPr lang="zh-TW" altLang="en-US" dirty="0">
                <a:solidFill>
                  <a:schemeClr val="tx2"/>
                </a:solidFill>
                <a:ea typeface="標楷體" panose="03000509000000000000" pitchFamily="65" charset="-120"/>
              </a:rPr>
              <a:t>雙面文件背面漏編頁碼</a:t>
            </a:r>
            <a:r>
              <a:rPr lang="en-US" altLang="zh-TW" dirty="0">
                <a:solidFill>
                  <a:schemeClr val="tx2"/>
                </a:solidFill>
                <a:ea typeface="標楷體" panose="03000509000000000000" pitchFamily="65" charset="-120"/>
              </a:rPr>
              <a:t>)</a:t>
            </a:r>
            <a:r>
              <a:rPr lang="zh-TW" altLang="en-US" dirty="0">
                <a:solidFill>
                  <a:schemeClr val="tx2"/>
                </a:solidFill>
                <a:ea typeface="標楷體" panose="03000509000000000000" pitchFamily="65" charset="-120"/>
              </a:rPr>
              <a:t>。</a:t>
            </a:r>
          </a:p>
          <a:p>
            <a:pPr eaLnBrk="1" hangingPunct="1">
              <a:buFont typeface="Wingdings" panose="05000000000000000000" pitchFamily="2" charset="2"/>
              <a:buChar char="Ø"/>
            </a:pPr>
            <a:r>
              <a:rPr lang="zh-TW" altLang="en-US" dirty="0">
                <a:solidFill>
                  <a:schemeClr val="tx2"/>
                </a:solidFill>
                <a:ea typeface="標楷體" panose="03000509000000000000" pitchFamily="65" charset="-120"/>
              </a:rPr>
              <a:t>人民陳情案件處理中需要發文函詢他機關者，未以他號方式處理，即以首件公文收文銷號結案，未以文管制。</a:t>
            </a:r>
            <a:endParaRPr lang="en-US" altLang="zh-TW" dirty="0">
              <a:solidFill>
                <a:schemeClr val="tx2"/>
              </a:solidFill>
              <a:ea typeface="標楷體" panose="03000509000000000000" pitchFamily="65" charset="-120"/>
            </a:endParaRPr>
          </a:p>
          <a:p>
            <a:pPr eaLnBrk="1" hangingPunct="1">
              <a:buFont typeface="Wingdings" panose="05000000000000000000" pitchFamily="2" charset="2"/>
              <a:buChar char="Ø"/>
            </a:pPr>
            <a:r>
              <a:rPr lang="zh-TW" altLang="en-US" dirty="0">
                <a:solidFill>
                  <a:schemeClr val="tx2"/>
                </a:solidFill>
                <a:ea typeface="標楷體" panose="03000509000000000000" pitchFamily="65" charset="-120"/>
              </a:rPr>
              <a:t>添註塗改處未核章。</a:t>
            </a:r>
            <a:endParaRPr lang="en-US" altLang="zh-TW" dirty="0">
              <a:solidFill>
                <a:schemeClr val="tx2"/>
              </a:solidFill>
              <a:ea typeface="標楷體" panose="03000509000000000000" pitchFamily="65" charset="-120"/>
            </a:endParaRPr>
          </a:p>
          <a:p>
            <a:pPr eaLnBrk="1" hangingPunct="1">
              <a:buFont typeface="Wingdings" panose="05000000000000000000" pitchFamily="2" charset="2"/>
              <a:buChar char="Ø"/>
            </a:pPr>
            <a:r>
              <a:rPr lang="zh-TW" altLang="zh-TW" dirty="0" smtClean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略以後面接逗號，勿用引號</a:t>
            </a:r>
            <a:r>
              <a:rPr lang="zh-TW" altLang="zh-TW" b="1" dirty="0" smtClean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「」</a:t>
            </a:r>
            <a:r>
              <a:rPr lang="zh-TW" altLang="zh-TW" dirty="0" smtClean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  <a:endParaRPr lang="en-US" altLang="zh-TW" dirty="0" smtClean="0">
              <a:solidFill>
                <a:schemeClr val="tx2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449263" indent="-449263" eaLnBrk="1" hangingPunct="1">
              <a:lnSpc>
                <a:spcPct val="80000"/>
              </a:lnSpc>
            </a:pPr>
            <a:endParaRPr lang="zh-TW" altLang="en-US" b="1" dirty="0" smtClean="0">
              <a:solidFill>
                <a:schemeClr val="tx2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449263" indent="-449263" eaLnBrk="1" hangingPunct="1">
              <a:lnSpc>
                <a:spcPct val="80000"/>
              </a:lnSpc>
            </a:pPr>
            <a:endParaRPr lang="zh-TW" altLang="en-US" sz="2800" dirty="0" smtClean="0">
              <a:solidFill>
                <a:schemeClr val="tx2"/>
              </a:solidFill>
            </a:endParaRPr>
          </a:p>
        </p:txBody>
      </p:sp>
      <p:sp>
        <p:nvSpPr>
          <p:cNvPr id="5" name="文字方塊 4"/>
          <p:cNvSpPr txBox="1"/>
          <p:nvPr/>
        </p:nvSpPr>
        <p:spPr>
          <a:xfrm>
            <a:off x="8495928" y="6381328"/>
            <a:ext cx="6480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000" dirty="0" smtClean="0">
                <a:latin typeface="Times New Roman" panose="02020603050405020304" pitchFamily="18" charset="0"/>
                <a:ea typeface="Microsoft YaHei UI" panose="020B0503020204020204" pitchFamily="34" charset="-122"/>
                <a:cs typeface="Times New Roman" panose="02020603050405020304" pitchFamily="18" charset="0"/>
              </a:rPr>
              <a:t>14</a:t>
            </a:r>
            <a:endParaRPr lang="zh-TW" altLang="en-US" sz="2000" dirty="0">
              <a:latin typeface="Times New Roman" panose="02020603050405020304" pitchFamily="18" charset="0"/>
              <a:ea typeface="Microsoft YaHei UI" panose="020B0503020204020204" pitchFamily="34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7" name="內容版面配置區 2"/>
          <p:cNvSpPr>
            <a:spLocks noGrp="1"/>
          </p:cNvSpPr>
          <p:nvPr>
            <p:ph idx="4294967295"/>
          </p:nvPr>
        </p:nvSpPr>
        <p:spPr>
          <a:xfrm>
            <a:off x="611560" y="620688"/>
            <a:ext cx="7884368" cy="5760640"/>
          </a:xfrm>
          <a:prstGeom prst="rect">
            <a:avLst/>
          </a:prstGeom>
        </p:spPr>
        <p:txBody>
          <a:bodyPr/>
          <a:lstStyle/>
          <a:p>
            <a:pPr eaLnBrk="1" hangingPunct="1">
              <a:buFont typeface="Wingdings" panose="05000000000000000000" pitchFamily="2" charset="2"/>
              <a:buChar char="Ø"/>
            </a:pPr>
            <a:r>
              <a:rPr lang="zh-TW" altLang="en-US" dirty="0" smtClean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引述內文結束有句號時，應標註於引號內，引號外不加註標點符號。</a:t>
            </a:r>
            <a:r>
              <a:rPr lang="zh-TW" altLang="en-US" dirty="0" smtClean="0">
                <a:solidFill>
                  <a:schemeClr val="tx2"/>
                </a:solidFill>
              </a:rPr>
              <a:t> </a:t>
            </a:r>
            <a:endParaRPr lang="en-US" altLang="zh-TW" dirty="0" smtClean="0">
              <a:solidFill>
                <a:schemeClr val="tx2"/>
              </a:solidFill>
            </a:endParaRPr>
          </a:p>
          <a:p>
            <a:pPr eaLnBrk="1" hangingPunct="1">
              <a:buFont typeface="Wingdings" panose="05000000000000000000" pitchFamily="2" charset="2"/>
              <a:buChar char="Ø"/>
            </a:pPr>
            <a:r>
              <a:rPr lang="zh-TW" altLang="en-US" dirty="0" smtClean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來函收文條碼處應蓋日期章戳，若有遺漏應請文書科補蓋。 </a:t>
            </a:r>
            <a:endParaRPr lang="en-US" altLang="zh-TW" dirty="0" smtClean="0">
              <a:solidFill>
                <a:schemeClr val="tx2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zh-TW" altLang="zh-TW" dirty="0" smtClean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當會辦單位簽註不同意見或建議事項時，請以「綜簽」上陳</a:t>
            </a:r>
            <a:r>
              <a:rPr lang="zh-TW" altLang="en-US" dirty="0" smtClean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，並須簽會原來的相關單位</a:t>
            </a:r>
            <a:r>
              <a:rPr lang="zh-TW" altLang="zh-TW" dirty="0" smtClean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  <a:endParaRPr lang="zh-TW" altLang="en-US" dirty="0" smtClean="0">
              <a:solidFill>
                <a:schemeClr val="tx2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buFont typeface="Wingdings" panose="05000000000000000000" pitchFamily="2" charset="2"/>
              <a:buChar char="Ø"/>
            </a:pPr>
            <a:endParaRPr lang="zh-TW" altLang="en-US" dirty="0" smtClean="0"/>
          </a:p>
        </p:txBody>
      </p:sp>
      <p:sp>
        <p:nvSpPr>
          <p:cNvPr id="5" name="文字方塊 4"/>
          <p:cNvSpPr txBox="1"/>
          <p:nvPr/>
        </p:nvSpPr>
        <p:spPr>
          <a:xfrm>
            <a:off x="8495928" y="6381328"/>
            <a:ext cx="6480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000" dirty="0" smtClean="0">
                <a:latin typeface="Times New Roman" panose="02020603050405020304" pitchFamily="18" charset="0"/>
                <a:ea typeface="Microsoft YaHei UI" panose="020B0503020204020204" pitchFamily="34" charset="-122"/>
                <a:cs typeface="Times New Roman" panose="02020603050405020304" pitchFamily="18" charset="0"/>
              </a:rPr>
              <a:t>15</a:t>
            </a:r>
            <a:endParaRPr lang="zh-TW" altLang="en-US" sz="2000" dirty="0">
              <a:latin typeface="Times New Roman" panose="02020603050405020304" pitchFamily="18" charset="0"/>
              <a:ea typeface="Microsoft YaHei UI" panose="020B0503020204020204" pitchFamily="34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1" name="內容版面配置區 2"/>
          <p:cNvSpPr>
            <a:spLocks noGrp="1"/>
          </p:cNvSpPr>
          <p:nvPr>
            <p:ph idx="4294967295"/>
          </p:nvPr>
        </p:nvSpPr>
        <p:spPr>
          <a:xfrm>
            <a:off x="539552" y="620688"/>
            <a:ext cx="7956376" cy="5616624"/>
          </a:xfrm>
          <a:prstGeom prst="rect">
            <a:avLst/>
          </a:prstGeom>
        </p:spPr>
        <p:txBody>
          <a:bodyPr/>
          <a:lstStyle/>
          <a:p>
            <a:pPr marL="0" indent="0">
              <a:buNone/>
            </a:pPr>
            <a:r>
              <a:rPr lang="zh-TW" altLang="en-US" b="1" dirty="0" smtClean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二、</a:t>
            </a:r>
            <a:r>
              <a:rPr lang="zh-TW" altLang="en-US" b="1" dirty="0" smtClean="0">
                <a:solidFill>
                  <a:srgbClr val="C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附件排序</a:t>
            </a:r>
            <a:endParaRPr lang="en-US" altLang="zh-TW" b="1" dirty="0" smtClean="0">
              <a:solidFill>
                <a:srgbClr val="C00000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eaLnBrk="1" hangingPunct="1">
              <a:buFont typeface="Wingdings" panose="05000000000000000000" pitchFamily="2" charset="2"/>
              <a:buChar char="Ø"/>
            </a:pPr>
            <a:r>
              <a:rPr lang="zh-TW" altLang="zh-TW" dirty="0" smtClean="0">
                <a:solidFill>
                  <a:schemeClr val="tx2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公文裝訂順序：簽</a:t>
            </a:r>
            <a:r>
              <a:rPr lang="en-US" altLang="zh-TW" dirty="0" smtClean="0">
                <a:solidFill>
                  <a:schemeClr val="tx2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/</a:t>
            </a:r>
            <a:r>
              <a:rPr lang="zh-TW" altLang="zh-TW" dirty="0" smtClean="0">
                <a:solidFill>
                  <a:schemeClr val="tx2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稿</a:t>
            </a:r>
            <a:r>
              <a:rPr lang="en-US" altLang="zh-TW" dirty="0" smtClean="0">
                <a:solidFill>
                  <a:schemeClr val="tx2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/</a:t>
            </a:r>
            <a:r>
              <a:rPr lang="zh-TW" altLang="zh-TW" dirty="0" smtClean="0">
                <a:solidFill>
                  <a:schemeClr val="tx2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稿附件</a:t>
            </a:r>
            <a:r>
              <a:rPr lang="en-US" altLang="zh-TW" dirty="0" smtClean="0">
                <a:solidFill>
                  <a:schemeClr val="tx2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/</a:t>
            </a:r>
            <a:r>
              <a:rPr lang="zh-TW" altLang="zh-TW" dirty="0" smtClean="0">
                <a:solidFill>
                  <a:schemeClr val="tx2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來文</a:t>
            </a:r>
            <a:r>
              <a:rPr lang="en-US" altLang="zh-TW" dirty="0" smtClean="0">
                <a:solidFill>
                  <a:schemeClr val="tx2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</a:t>
            </a:r>
            <a:r>
              <a:rPr lang="zh-TW" altLang="en-US" dirty="0" smtClean="0">
                <a:solidFill>
                  <a:schemeClr val="tx2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依據</a:t>
            </a:r>
            <a:r>
              <a:rPr lang="en-US" altLang="zh-TW" dirty="0" smtClean="0">
                <a:solidFill>
                  <a:schemeClr val="tx2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)/</a:t>
            </a:r>
            <a:r>
              <a:rPr lang="zh-TW" altLang="zh-TW" dirty="0" smtClean="0">
                <a:solidFill>
                  <a:schemeClr val="tx2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參考資料。如有</a:t>
            </a:r>
            <a:r>
              <a:rPr lang="zh-TW" altLang="zh-TW" u="sng" dirty="0" smtClean="0">
                <a:solidFill>
                  <a:schemeClr val="tx2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簽稿會核單</a:t>
            </a:r>
            <a:r>
              <a:rPr lang="zh-TW" altLang="zh-TW" dirty="0" smtClean="0">
                <a:solidFill>
                  <a:schemeClr val="tx2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，請置於簽</a:t>
            </a:r>
            <a:r>
              <a:rPr lang="en-US" altLang="zh-TW" dirty="0" smtClean="0">
                <a:solidFill>
                  <a:schemeClr val="tx2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/ </a:t>
            </a:r>
            <a:r>
              <a:rPr lang="zh-TW" altLang="zh-TW" dirty="0" smtClean="0">
                <a:solidFill>
                  <a:schemeClr val="tx2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稿中間。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zh-TW" altLang="en-US" dirty="0" smtClean="0">
                <a:solidFill>
                  <a:schemeClr val="tx2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簽</a:t>
            </a:r>
            <a:r>
              <a:rPr lang="en-US" altLang="zh-TW" dirty="0" smtClean="0">
                <a:solidFill>
                  <a:schemeClr val="tx2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/</a:t>
            </a:r>
            <a:r>
              <a:rPr lang="zh-TW" altLang="en-US" dirty="0" smtClean="0">
                <a:solidFill>
                  <a:schemeClr val="tx2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稿附件請確實分別標示，</a:t>
            </a:r>
            <a:r>
              <a:rPr lang="zh-TW" altLang="zh-TW" dirty="0" smtClean="0">
                <a:solidFill>
                  <a:schemeClr val="tx2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當附件有</a:t>
            </a:r>
            <a:r>
              <a:rPr lang="en-US" altLang="zh-TW" dirty="0" smtClean="0">
                <a:solidFill>
                  <a:schemeClr val="tx2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</a:t>
            </a:r>
            <a:r>
              <a:rPr lang="zh-TW" altLang="zh-TW" dirty="0" smtClean="0">
                <a:solidFill>
                  <a:schemeClr val="tx2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種以上時，須分別標以</a:t>
            </a:r>
            <a:r>
              <a:rPr lang="zh-TW" altLang="en-US" dirty="0" smtClean="0">
                <a:solidFill>
                  <a:schemeClr val="tx2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簽</a:t>
            </a:r>
            <a:r>
              <a:rPr lang="zh-TW" altLang="zh-TW" dirty="0" smtClean="0">
                <a:solidFill>
                  <a:schemeClr val="tx2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附件</a:t>
            </a:r>
            <a:r>
              <a:rPr lang="en-US" altLang="zh-TW" dirty="0" smtClean="0">
                <a:solidFill>
                  <a:schemeClr val="tx2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</a:t>
            </a:r>
            <a:r>
              <a:rPr lang="zh-TW" altLang="zh-TW" dirty="0" smtClean="0">
                <a:solidFill>
                  <a:schemeClr val="tx2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、</a:t>
            </a:r>
            <a:r>
              <a:rPr lang="zh-TW" altLang="en-US" dirty="0" smtClean="0">
                <a:solidFill>
                  <a:schemeClr val="tx2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簽</a:t>
            </a:r>
            <a:r>
              <a:rPr lang="zh-TW" altLang="zh-TW" dirty="0" smtClean="0">
                <a:solidFill>
                  <a:schemeClr val="tx2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附件</a:t>
            </a:r>
            <a:r>
              <a:rPr lang="en-US" altLang="zh-TW" dirty="0" smtClean="0">
                <a:solidFill>
                  <a:schemeClr val="tx2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</a:t>
            </a:r>
            <a:r>
              <a:rPr lang="zh-TW" altLang="zh-TW" dirty="0" smtClean="0">
                <a:solidFill>
                  <a:schemeClr val="tx2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、</a:t>
            </a:r>
            <a:r>
              <a:rPr lang="zh-TW" altLang="en-US" dirty="0" smtClean="0">
                <a:solidFill>
                  <a:schemeClr val="tx2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簽</a:t>
            </a:r>
            <a:r>
              <a:rPr lang="zh-TW" altLang="zh-TW" dirty="0" smtClean="0">
                <a:solidFill>
                  <a:schemeClr val="tx2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附件</a:t>
            </a:r>
            <a:r>
              <a:rPr lang="en-US" altLang="zh-TW" dirty="0" smtClean="0">
                <a:solidFill>
                  <a:schemeClr val="tx2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3</a:t>
            </a:r>
            <a:r>
              <a:rPr lang="zh-TW" altLang="en-US" dirty="0" smtClean="0">
                <a:solidFill>
                  <a:schemeClr val="tx2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；稿</a:t>
            </a:r>
            <a:r>
              <a:rPr lang="zh-TW" altLang="zh-TW" dirty="0" smtClean="0">
                <a:solidFill>
                  <a:schemeClr val="tx2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附件</a:t>
            </a:r>
            <a:r>
              <a:rPr lang="en-US" altLang="zh-TW" dirty="0" smtClean="0">
                <a:solidFill>
                  <a:schemeClr val="tx2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</a:t>
            </a:r>
            <a:r>
              <a:rPr lang="zh-TW" altLang="zh-TW" dirty="0" smtClean="0">
                <a:solidFill>
                  <a:schemeClr val="tx2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、</a:t>
            </a:r>
            <a:r>
              <a:rPr lang="zh-TW" altLang="en-US" dirty="0" smtClean="0">
                <a:solidFill>
                  <a:schemeClr val="tx2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稿</a:t>
            </a:r>
            <a:r>
              <a:rPr lang="zh-TW" altLang="zh-TW" dirty="0" smtClean="0">
                <a:solidFill>
                  <a:schemeClr val="tx2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附件</a:t>
            </a:r>
            <a:r>
              <a:rPr lang="en-US" altLang="zh-TW" dirty="0" smtClean="0">
                <a:solidFill>
                  <a:schemeClr val="tx2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</a:t>
            </a:r>
            <a:r>
              <a:rPr lang="zh-TW" altLang="zh-TW" dirty="0" smtClean="0">
                <a:solidFill>
                  <a:schemeClr val="tx2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、</a:t>
            </a:r>
            <a:r>
              <a:rPr lang="zh-TW" altLang="en-US" dirty="0" smtClean="0">
                <a:solidFill>
                  <a:schemeClr val="tx2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稿</a:t>
            </a:r>
            <a:r>
              <a:rPr lang="zh-TW" altLang="zh-TW" dirty="0" smtClean="0">
                <a:solidFill>
                  <a:schemeClr val="tx2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附件</a:t>
            </a:r>
            <a:r>
              <a:rPr lang="en-US" altLang="zh-TW" dirty="0" smtClean="0">
                <a:solidFill>
                  <a:schemeClr val="tx2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3</a:t>
            </a:r>
            <a:r>
              <a:rPr lang="zh-TW" altLang="zh-TW" dirty="0" smtClean="0">
                <a:solidFill>
                  <a:schemeClr val="tx2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等</a:t>
            </a:r>
            <a:r>
              <a:rPr lang="zh-TW" altLang="en-US" dirty="0" smtClean="0">
                <a:solidFill>
                  <a:schemeClr val="tx2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。</a:t>
            </a:r>
            <a:endParaRPr lang="en-US" altLang="zh-TW" dirty="0" smtClean="0">
              <a:solidFill>
                <a:schemeClr val="tx2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zh-TW" altLang="en-US" dirty="0" smtClean="0">
              <a:solidFill>
                <a:schemeClr val="tx2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buNone/>
            </a:pPr>
            <a:endParaRPr lang="en-US" altLang="zh-TW" dirty="0" smtClean="0">
              <a:solidFill>
                <a:schemeClr val="tx2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buNone/>
            </a:pPr>
            <a:endParaRPr lang="zh-TW" altLang="zh-TW" dirty="0" smtClean="0">
              <a:solidFill>
                <a:schemeClr val="tx2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buNone/>
            </a:pPr>
            <a:endParaRPr lang="zh-TW" altLang="en-US" dirty="0" smtClean="0"/>
          </a:p>
        </p:txBody>
      </p:sp>
      <p:sp>
        <p:nvSpPr>
          <p:cNvPr id="5" name="文字方塊 4"/>
          <p:cNvSpPr txBox="1"/>
          <p:nvPr/>
        </p:nvSpPr>
        <p:spPr>
          <a:xfrm>
            <a:off x="8495928" y="6381328"/>
            <a:ext cx="6480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000" dirty="0" smtClean="0">
                <a:latin typeface="Times New Roman" panose="02020603050405020304" pitchFamily="18" charset="0"/>
                <a:ea typeface="Microsoft YaHei UI" panose="020B0503020204020204" pitchFamily="34" charset="-122"/>
                <a:cs typeface="Times New Roman" panose="02020603050405020304" pitchFamily="18" charset="0"/>
              </a:rPr>
              <a:t>16</a:t>
            </a:r>
            <a:endParaRPr lang="zh-TW" altLang="en-US" sz="2000" dirty="0">
              <a:latin typeface="Times New Roman" panose="02020603050405020304" pitchFamily="18" charset="0"/>
              <a:ea typeface="Microsoft YaHei UI" panose="020B0503020204020204" pitchFamily="34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1" name="內容版面配置區 2"/>
          <p:cNvSpPr>
            <a:spLocks noGrp="1"/>
          </p:cNvSpPr>
          <p:nvPr>
            <p:ph idx="4294967295"/>
          </p:nvPr>
        </p:nvSpPr>
        <p:spPr>
          <a:xfrm>
            <a:off x="611560" y="620688"/>
            <a:ext cx="7772400" cy="5616624"/>
          </a:xfrm>
          <a:prstGeom prst="rect">
            <a:avLst/>
          </a:prstGeom>
          <a:extLst/>
        </p:spPr>
        <p:txBody>
          <a:bodyPr/>
          <a:lstStyle/>
          <a:p>
            <a:pPr>
              <a:buFont typeface="Wingdings" panose="05000000000000000000" pitchFamily="2" charset="2"/>
              <a:buChar char="Ø"/>
              <a:defRPr/>
            </a:pPr>
            <a:r>
              <a:rPr lang="zh-TW" altLang="zh-TW" dirty="0" smtClean="0">
                <a:solidFill>
                  <a:schemeClr val="tx2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當稿</a:t>
            </a:r>
            <a:r>
              <a:rPr lang="en-US" altLang="zh-TW" dirty="0" smtClean="0">
                <a:solidFill>
                  <a:schemeClr val="tx2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</a:t>
            </a:r>
            <a:r>
              <a:rPr lang="zh-TW" altLang="zh-TW" dirty="0" smtClean="0">
                <a:solidFill>
                  <a:schemeClr val="tx2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、稿</a:t>
            </a:r>
            <a:r>
              <a:rPr lang="en-US" altLang="zh-TW" dirty="0" smtClean="0">
                <a:solidFill>
                  <a:schemeClr val="tx2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</a:t>
            </a:r>
            <a:r>
              <a:rPr lang="zh-TW" altLang="zh-TW" dirty="0" smtClean="0">
                <a:solidFill>
                  <a:schemeClr val="tx2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均有附件時，請以卷出紙分別依序</a:t>
            </a:r>
            <a:r>
              <a:rPr lang="zh-TW" altLang="en-US" dirty="0" smtClean="0">
                <a:solidFill>
                  <a:schemeClr val="tx2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標</a:t>
            </a:r>
            <a:r>
              <a:rPr lang="zh-TW" altLang="zh-TW" dirty="0" smtClean="0">
                <a:solidFill>
                  <a:schemeClr val="tx2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示稿</a:t>
            </a:r>
            <a:r>
              <a:rPr lang="en-US" altLang="zh-TW" dirty="0" smtClean="0">
                <a:solidFill>
                  <a:schemeClr val="tx2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</a:t>
            </a:r>
            <a:r>
              <a:rPr lang="zh-TW" altLang="zh-TW" dirty="0" smtClean="0">
                <a:solidFill>
                  <a:schemeClr val="tx2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附件、稿</a:t>
            </a:r>
            <a:r>
              <a:rPr lang="en-US" altLang="zh-TW" dirty="0" smtClean="0">
                <a:solidFill>
                  <a:schemeClr val="tx2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</a:t>
            </a:r>
            <a:r>
              <a:rPr lang="zh-TW" altLang="zh-TW" dirty="0" smtClean="0">
                <a:solidFill>
                  <a:schemeClr val="tx2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附件。</a:t>
            </a:r>
            <a:endParaRPr lang="en-US" altLang="zh-TW" dirty="0" smtClean="0">
              <a:solidFill>
                <a:schemeClr val="tx2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Ø"/>
              <a:defRPr/>
            </a:pPr>
            <a:r>
              <a:rPr lang="zh-TW" altLang="zh-TW" dirty="0" smtClean="0">
                <a:solidFill>
                  <a:schemeClr val="tx2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請將簽</a:t>
            </a:r>
            <a:r>
              <a:rPr lang="en-US" altLang="zh-TW" dirty="0" smtClean="0">
                <a:solidFill>
                  <a:schemeClr val="tx2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/</a:t>
            </a:r>
            <a:r>
              <a:rPr lang="zh-TW" altLang="zh-TW" dirty="0" smtClean="0">
                <a:solidFill>
                  <a:schemeClr val="tx2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稿內文所述法令、計畫等佐證資料，以卷出紙分別排序標示</a:t>
            </a:r>
            <a:r>
              <a:rPr lang="zh-TW" altLang="en-US" dirty="0" smtClean="0">
                <a:solidFill>
                  <a:schemeClr val="tx2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，</a:t>
            </a:r>
            <a:r>
              <a:rPr lang="zh-TW" altLang="zh-TW" dirty="0" smtClean="0">
                <a:solidFill>
                  <a:schemeClr val="tx2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並應隨文併附歸檔。</a:t>
            </a:r>
            <a:endParaRPr lang="en-US" altLang="zh-TW" dirty="0" smtClean="0">
              <a:solidFill>
                <a:schemeClr val="tx2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Ø"/>
              <a:defRPr/>
            </a:pPr>
            <a:r>
              <a:rPr lang="zh-TW" altLang="en-US" dirty="0" smtClean="0">
                <a:solidFill>
                  <a:schemeClr val="tx2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有掛文號的</a:t>
            </a:r>
            <a:r>
              <a:rPr lang="zh-TW" altLang="zh-TW" dirty="0" smtClean="0">
                <a:solidFill>
                  <a:schemeClr val="tx2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來函</a:t>
            </a:r>
            <a:r>
              <a:rPr lang="zh-TW" altLang="en-US" dirty="0" smtClean="0">
                <a:solidFill>
                  <a:schemeClr val="tx2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非</a:t>
            </a:r>
            <a:r>
              <a:rPr lang="zh-TW" altLang="zh-TW" dirty="0" smtClean="0">
                <a:solidFill>
                  <a:schemeClr val="tx2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附件</a:t>
            </a:r>
            <a:r>
              <a:rPr lang="en-US" altLang="zh-TW" dirty="0" smtClean="0">
                <a:solidFill>
                  <a:schemeClr val="tx2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</a:t>
            </a:r>
            <a:r>
              <a:rPr lang="zh-TW" altLang="en-US" dirty="0" smtClean="0">
                <a:solidFill>
                  <a:schemeClr val="tx2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，以卷出紙標示</a:t>
            </a:r>
            <a:r>
              <a:rPr lang="zh-TW" altLang="zh-TW" dirty="0" smtClean="0">
                <a:solidFill>
                  <a:schemeClr val="tx2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「</a:t>
            </a:r>
            <a:r>
              <a:rPr lang="zh-TW" altLang="en-US" dirty="0" smtClean="0">
                <a:solidFill>
                  <a:schemeClr val="tx2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依據</a:t>
            </a:r>
            <a:r>
              <a:rPr lang="zh-TW" altLang="zh-TW" dirty="0" smtClean="0">
                <a:solidFill>
                  <a:schemeClr val="tx2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」</a:t>
            </a:r>
            <a:r>
              <a:rPr lang="zh-TW" altLang="en-US" dirty="0" smtClean="0">
                <a:solidFill>
                  <a:schemeClr val="tx2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即可。 </a:t>
            </a:r>
            <a:r>
              <a:rPr lang="zh-TW" altLang="zh-TW" dirty="0" smtClean="0">
                <a:solidFill>
                  <a:schemeClr val="tx2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例如：簽說明一</a:t>
            </a:r>
            <a:r>
              <a:rPr lang="zh-TW" altLang="en-US" dirty="0" smtClean="0">
                <a:solidFill>
                  <a:schemeClr val="tx2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，</a:t>
            </a:r>
            <a:r>
              <a:rPr lang="zh-TW" altLang="zh-TW" dirty="0" smtClean="0">
                <a:solidFill>
                  <a:schemeClr val="tx2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依據內政部</a:t>
            </a:r>
            <a:r>
              <a:rPr lang="en-US" altLang="zh-TW" dirty="0" smtClean="0">
                <a:solidFill>
                  <a:schemeClr val="tx2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0</a:t>
            </a:r>
            <a:r>
              <a:rPr lang="zh-TW" altLang="zh-TW" dirty="0" smtClean="0">
                <a:solidFill>
                  <a:schemeClr val="tx2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年</a:t>
            </a:r>
            <a:r>
              <a:rPr lang="en-US" altLang="zh-TW" dirty="0" smtClean="0">
                <a:solidFill>
                  <a:schemeClr val="tx2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0</a:t>
            </a:r>
            <a:r>
              <a:rPr lang="zh-TW" altLang="zh-TW" dirty="0" smtClean="0">
                <a:solidFill>
                  <a:schemeClr val="tx2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月</a:t>
            </a:r>
            <a:r>
              <a:rPr lang="en-US" altLang="zh-TW" dirty="0" smtClean="0">
                <a:solidFill>
                  <a:schemeClr val="tx2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0</a:t>
            </a:r>
            <a:r>
              <a:rPr lang="zh-TW" altLang="zh-TW" dirty="0" smtClean="0">
                <a:solidFill>
                  <a:schemeClr val="tx2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日台內總字第</a:t>
            </a:r>
            <a:r>
              <a:rPr lang="en-US" altLang="zh-TW" dirty="0" smtClean="0">
                <a:solidFill>
                  <a:schemeClr val="tx2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000</a:t>
            </a:r>
            <a:r>
              <a:rPr lang="zh-TW" altLang="zh-TW" dirty="0" smtClean="0">
                <a:solidFill>
                  <a:schemeClr val="tx2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號函辦理。</a:t>
            </a:r>
            <a:r>
              <a:rPr lang="en-US" altLang="zh-TW" strike="sngStrike" dirty="0" smtClean="0">
                <a:solidFill>
                  <a:schemeClr val="tx2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</a:t>
            </a:r>
            <a:r>
              <a:rPr lang="zh-TW" altLang="zh-TW" strike="sngStrike" dirty="0" smtClean="0">
                <a:solidFill>
                  <a:schemeClr val="tx2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如附件</a:t>
            </a:r>
            <a:r>
              <a:rPr lang="en-US" altLang="zh-TW" strike="sngStrike" dirty="0" smtClean="0">
                <a:solidFill>
                  <a:schemeClr val="tx2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1)</a:t>
            </a:r>
          </a:p>
          <a:p>
            <a:pPr>
              <a:buFont typeface="Wingdings" panose="05000000000000000000" pitchFamily="2" charset="2"/>
              <a:buChar char="Ø"/>
              <a:defRPr/>
            </a:pPr>
            <a:endParaRPr lang="en-US" altLang="zh-TW" dirty="0" smtClean="0">
              <a:solidFill>
                <a:schemeClr val="tx2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buFont typeface="Wingdings" panose="05000000000000000000" pitchFamily="2" charset="2"/>
              <a:buChar char="Ø"/>
              <a:defRPr/>
            </a:pPr>
            <a:endParaRPr lang="zh-TW" altLang="en-US" dirty="0" smtClean="0">
              <a:solidFill>
                <a:schemeClr val="tx2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buFont typeface="Wingdings" panose="05000000000000000000" pitchFamily="2" charset="2"/>
              <a:buChar char="Ø"/>
              <a:defRPr/>
            </a:pPr>
            <a:endParaRPr lang="zh-TW" altLang="en-US" dirty="0" smtClean="0"/>
          </a:p>
        </p:txBody>
      </p:sp>
      <p:sp>
        <p:nvSpPr>
          <p:cNvPr id="5" name="文字方塊 4"/>
          <p:cNvSpPr txBox="1"/>
          <p:nvPr/>
        </p:nvSpPr>
        <p:spPr>
          <a:xfrm>
            <a:off x="8495928" y="6381328"/>
            <a:ext cx="6480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000" dirty="0" smtClean="0">
                <a:latin typeface="Times New Roman" panose="02020603050405020304" pitchFamily="18" charset="0"/>
                <a:ea typeface="Microsoft YaHei UI" panose="020B0503020204020204" pitchFamily="34" charset="-122"/>
                <a:cs typeface="Times New Roman" panose="02020603050405020304" pitchFamily="18" charset="0"/>
              </a:rPr>
              <a:t>17</a:t>
            </a:r>
            <a:endParaRPr lang="zh-TW" altLang="en-US" sz="2000" dirty="0">
              <a:latin typeface="Times New Roman" panose="02020603050405020304" pitchFamily="18" charset="0"/>
              <a:ea typeface="Microsoft YaHei UI" panose="020B0503020204020204" pitchFamily="34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80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611560" y="692696"/>
            <a:ext cx="7884368" cy="5544616"/>
          </a:xfrm>
          <a:prstGeom prst="rect">
            <a:avLst/>
          </a:prstGeom>
        </p:spPr>
        <p:txBody>
          <a:bodyPr/>
          <a:lstStyle/>
          <a:p>
            <a:pPr marL="0" indent="0" eaLnBrk="1" hangingPunct="1">
              <a:buNone/>
            </a:pPr>
            <a:r>
              <a:rPr lang="zh-TW" altLang="en-US" b="1" dirty="0" smtClean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三、時效掌握</a:t>
            </a:r>
            <a:endParaRPr lang="en-US" altLang="zh-TW" b="1" dirty="0" smtClean="0">
              <a:solidFill>
                <a:srgbClr val="C0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eaLnBrk="1" hangingPunct="1">
              <a:buFont typeface="Wingdings" panose="05000000000000000000" pitchFamily="2" charset="2"/>
              <a:buChar char="Ø"/>
            </a:pPr>
            <a:r>
              <a:rPr lang="zh-TW" altLang="en-US" dirty="0" smtClean="0">
                <a:solidFill>
                  <a:schemeClr val="tx2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各單位</a:t>
            </a:r>
            <a:r>
              <a:rPr lang="zh-TW" altLang="en-US" u="sng" dirty="0" smtClean="0">
                <a:solidFill>
                  <a:schemeClr val="tx2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承辦人員</a:t>
            </a:r>
            <a:r>
              <a:rPr lang="zh-TW" altLang="en-US" dirty="0" smtClean="0">
                <a:solidFill>
                  <a:schemeClr val="tx2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應檢查公文</a:t>
            </a:r>
            <a:r>
              <a:rPr lang="zh-TW" altLang="en-US" u="sng" dirty="0" smtClean="0">
                <a:solidFill>
                  <a:schemeClr val="tx2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是否正確分類登錄</a:t>
            </a:r>
            <a:r>
              <a:rPr lang="en-US" altLang="zh-TW" u="sng" dirty="0" smtClean="0">
                <a:solidFill>
                  <a:schemeClr val="tx2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</a:t>
            </a:r>
            <a:r>
              <a:rPr lang="zh-TW" altLang="en-US" u="sng" dirty="0" smtClean="0">
                <a:solidFill>
                  <a:schemeClr val="tx2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一般</a:t>
            </a:r>
            <a:r>
              <a:rPr lang="zh-TW" altLang="en-US" u="sng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、</a:t>
            </a:r>
            <a:r>
              <a:rPr lang="zh-TW" altLang="en-US" u="sng" dirty="0" smtClean="0">
                <a:solidFill>
                  <a:schemeClr val="tx2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申請、陳情</a:t>
            </a:r>
            <a:r>
              <a:rPr lang="en-US" altLang="zh-TW" u="sng" dirty="0" smtClean="0">
                <a:solidFill>
                  <a:schemeClr val="tx2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)</a:t>
            </a:r>
            <a:r>
              <a:rPr lang="zh-TW" altLang="en-US" u="sng" dirty="0" smtClean="0">
                <a:solidFill>
                  <a:schemeClr val="tx2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，並於期限內辦結，若未能於期限內辦結，</a:t>
            </a:r>
            <a:r>
              <a:rPr lang="zh-TW" altLang="en-US" dirty="0" smtClean="0">
                <a:solidFill>
                  <a:schemeClr val="tx2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則應依規定辦理展期，並於展期期限內辦結。案件為申請案件</a:t>
            </a:r>
            <a:r>
              <a:rPr lang="en-US" altLang="zh-TW" dirty="0" smtClean="0">
                <a:solidFill>
                  <a:schemeClr val="tx2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</a:t>
            </a:r>
            <a:r>
              <a:rPr lang="zh-TW" altLang="en-US" dirty="0" smtClean="0">
                <a:solidFill>
                  <a:schemeClr val="tx2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或為陳情案件</a:t>
            </a:r>
            <a:r>
              <a:rPr lang="en-US" altLang="zh-TW" dirty="0" smtClean="0">
                <a:solidFill>
                  <a:schemeClr val="tx2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)</a:t>
            </a:r>
            <a:r>
              <a:rPr lang="zh-TW" altLang="en-US" u="sng" dirty="0" smtClean="0">
                <a:solidFill>
                  <a:schemeClr val="tx2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須將延長期限事由告知申請人</a:t>
            </a:r>
            <a:r>
              <a:rPr lang="en-US" altLang="zh-TW" u="sng" dirty="0" smtClean="0">
                <a:solidFill>
                  <a:schemeClr val="tx2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</a:t>
            </a:r>
            <a:r>
              <a:rPr lang="zh-TW" altLang="en-US" u="sng" dirty="0" smtClean="0">
                <a:solidFill>
                  <a:schemeClr val="tx2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陳情人</a:t>
            </a:r>
            <a:r>
              <a:rPr lang="en-US" altLang="zh-TW" u="sng" dirty="0" smtClean="0">
                <a:solidFill>
                  <a:schemeClr val="tx2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)</a:t>
            </a:r>
            <a:r>
              <a:rPr lang="zh-TW" altLang="en-US" dirty="0" smtClean="0">
                <a:solidFill>
                  <a:schemeClr val="tx2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。</a:t>
            </a:r>
            <a:r>
              <a:rPr lang="zh-TW" altLang="en-US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zh-TW" dirty="0" smtClean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buFont typeface="Wingdings" panose="05000000000000000000" pitchFamily="2" charset="2"/>
              <a:buChar char="Ø"/>
            </a:pPr>
            <a:r>
              <a:rPr lang="zh-TW" altLang="en-US" dirty="0" smtClean="0">
                <a:solidFill>
                  <a:schemeClr val="tx2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展期累計</a:t>
            </a:r>
            <a:r>
              <a:rPr lang="en-US" altLang="zh-TW" dirty="0" smtClean="0">
                <a:solidFill>
                  <a:schemeClr val="tx2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30</a:t>
            </a:r>
            <a:r>
              <a:rPr lang="zh-TW" altLang="en-US" dirty="0" smtClean="0">
                <a:solidFill>
                  <a:schemeClr val="tx2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日以上，則依規定陳主任秘書核定。</a:t>
            </a:r>
          </a:p>
          <a:p>
            <a:pPr eaLnBrk="1" hangingPunct="1">
              <a:buFont typeface="Wingdings" panose="05000000000000000000" pitchFamily="2" charset="2"/>
              <a:buChar char="Ø"/>
            </a:pPr>
            <a:endParaRPr lang="zh-TW" altLang="en-US" dirty="0" smtClean="0">
              <a:solidFill>
                <a:schemeClr val="tx2"/>
              </a:solidFill>
            </a:endParaRPr>
          </a:p>
          <a:p>
            <a:pPr marL="0" indent="0" eaLnBrk="1" hangingPunct="1">
              <a:buNone/>
            </a:pPr>
            <a:endParaRPr lang="zh-TW" altLang="en-US" dirty="0" smtClean="0">
              <a:solidFill>
                <a:schemeClr val="tx2"/>
              </a:solidFill>
            </a:endParaRPr>
          </a:p>
        </p:txBody>
      </p:sp>
      <p:sp>
        <p:nvSpPr>
          <p:cNvPr id="5" name="文字方塊 4"/>
          <p:cNvSpPr txBox="1"/>
          <p:nvPr/>
        </p:nvSpPr>
        <p:spPr>
          <a:xfrm>
            <a:off x="8495928" y="6381328"/>
            <a:ext cx="6480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000" dirty="0" smtClean="0">
                <a:latin typeface="Times New Roman" panose="02020603050405020304" pitchFamily="18" charset="0"/>
                <a:ea typeface="Microsoft YaHei UI" panose="020B0503020204020204" pitchFamily="34" charset="-122"/>
                <a:cs typeface="Times New Roman" panose="02020603050405020304" pitchFamily="18" charset="0"/>
              </a:rPr>
              <a:t>18</a:t>
            </a:r>
            <a:endParaRPr lang="zh-TW" altLang="en-US" sz="2000" dirty="0">
              <a:latin typeface="Times New Roman" panose="02020603050405020304" pitchFamily="18" charset="0"/>
              <a:ea typeface="Microsoft YaHei UI" panose="020B0503020204020204" pitchFamily="34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2843808" y="2348880"/>
            <a:ext cx="3528392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6000" dirty="0" smtClean="0">
                <a:solidFill>
                  <a:srgbClr val="002060"/>
                </a:solidFill>
                <a:ea typeface="標楷體" panose="03000509000000000000" pitchFamily="65" charset="-120"/>
              </a:rPr>
              <a:t>公文用語正確與誤植對照表</a:t>
            </a:r>
          </a:p>
        </p:txBody>
      </p:sp>
      <p:grpSp>
        <p:nvGrpSpPr>
          <p:cNvPr id="5" name="群組 4"/>
          <p:cNvGrpSpPr/>
          <p:nvPr/>
        </p:nvGrpSpPr>
        <p:grpSpPr>
          <a:xfrm>
            <a:off x="827584" y="332656"/>
            <a:ext cx="1728192" cy="1728192"/>
            <a:chOff x="224517" y="260648"/>
            <a:chExt cx="1728192" cy="1728192"/>
          </a:xfrm>
          <a:solidFill>
            <a:srgbClr val="92D050"/>
          </a:solidFill>
        </p:grpSpPr>
        <p:sp>
          <p:nvSpPr>
            <p:cNvPr id="4" name="橢圓 3"/>
            <p:cNvSpPr/>
            <p:nvPr/>
          </p:nvSpPr>
          <p:spPr>
            <a:xfrm>
              <a:off x="224517" y="260648"/>
              <a:ext cx="1728192" cy="1728192"/>
            </a:xfrm>
            <a:prstGeom prst="ellipse">
              <a:avLst/>
            </a:prstGeom>
            <a:grpFill/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cene3d>
              <a:camera prst="orthographicFront">
                <a:rot lat="0" lon="0" rev="0"/>
              </a:camera>
              <a:lightRig rig="soft" dir="t">
                <a:rot lat="0" lon="0" rev="0"/>
              </a:lightRig>
            </a:scene3d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3" name="矩形 2"/>
            <p:cNvSpPr/>
            <p:nvPr/>
          </p:nvSpPr>
          <p:spPr>
            <a:xfrm>
              <a:off x="611559" y="616912"/>
              <a:ext cx="954107" cy="1015663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r>
                <a:rPr lang="zh-TW" altLang="en-US" sz="6000" dirty="0" smtClean="0">
                  <a:solidFill>
                    <a:schemeClr val="bg1"/>
                  </a:solidFill>
                  <a:ea typeface="標楷體" panose="03000509000000000000" pitchFamily="65" charset="-120"/>
                </a:rPr>
                <a:t>貳</a:t>
              </a:r>
              <a:endParaRPr lang="zh-TW" altLang="en-US" sz="6000" dirty="0">
                <a:solidFill>
                  <a:schemeClr val="bg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26349271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7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534987" y="620688"/>
            <a:ext cx="8218487" cy="648072"/>
          </a:xfrm>
          <a:prstGeom prst="rect">
            <a:avLst/>
          </a:prstGeom>
        </p:spPr>
        <p:txBody>
          <a:bodyPr/>
          <a:lstStyle/>
          <a:p>
            <a:pPr marL="0" indent="0">
              <a:buNone/>
            </a:pPr>
            <a:r>
              <a:rPr lang="zh-TW" altLang="en-US" b="1" dirty="0" smtClean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一、公文用法</a:t>
            </a:r>
            <a:r>
              <a:rPr lang="en-US" altLang="zh-TW" b="1" dirty="0" smtClean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b="1" dirty="0" smtClean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阿拉伯數字</a:t>
            </a:r>
            <a:r>
              <a:rPr lang="en-US" altLang="zh-TW" b="1" dirty="0" smtClean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</a:p>
          <a:p>
            <a:endParaRPr lang="en-US" altLang="zh-TW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graphicFrame>
        <p:nvGraphicFramePr>
          <p:cNvPr id="109623" name="Group 5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24738648"/>
              </p:ext>
            </p:extLst>
          </p:nvPr>
        </p:nvGraphicFramePr>
        <p:xfrm>
          <a:off x="755576" y="1412776"/>
          <a:ext cx="7632848" cy="4351339"/>
        </p:xfrm>
        <a:graphic>
          <a:graphicData uri="http://schemas.openxmlformats.org/drawingml/2006/table">
            <a:tbl>
              <a:tblPr/>
              <a:tblGrid>
                <a:gridCol w="3817233"/>
                <a:gridCol w="3815615"/>
              </a:tblGrid>
              <a:tr h="723953">
                <a:tc>
                  <a:txBody>
                    <a:bodyPr/>
                    <a:lstStyle>
                      <a:lvl1pPr>
                        <a:defRPr kumimoji="1"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1pPr>
                      <a:lvl2pPr>
                        <a:buClr>
                          <a:schemeClr val="tx2"/>
                        </a:buClr>
                        <a:buSzPct val="50000"/>
                        <a:defRPr kumimoji="1"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2pPr>
                      <a:lvl3pPr>
                        <a:buClr>
                          <a:schemeClr val="accent2"/>
                        </a:buClr>
                        <a:defRPr kumimoji="1"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3pPr>
                      <a:lvl4pPr>
                        <a:buClr>
                          <a:schemeClr val="folHlink"/>
                        </a:buClr>
                        <a:buSzPct val="50000"/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4pPr>
                      <a:lvl5pP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3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正確</a:t>
                      </a:r>
                    </a:p>
                  </a:txBody>
                  <a:tcPr marT="45723" marB="4572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>
                        <a:defRPr kumimoji="1"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1pPr>
                      <a:lvl2pPr>
                        <a:buClr>
                          <a:schemeClr val="tx2"/>
                        </a:buClr>
                        <a:buSzPct val="50000"/>
                        <a:defRPr kumimoji="1"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2pPr>
                      <a:lvl3pPr>
                        <a:buClr>
                          <a:schemeClr val="accent2"/>
                        </a:buClr>
                        <a:defRPr kumimoji="1"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3pPr>
                      <a:lvl4pPr>
                        <a:buClr>
                          <a:schemeClr val="folHlink"/>
                        </a:buClr>
                        <a:buSzPct val="50000"/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4pPr>
                      <a:lvl5pP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3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誤植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50000"/>
                      </a:schemeClr>
                    </a:solidFill>
                  </a:tcPr>
                </a:tc>
              </a:tr>
              <a:tr h="518198">
                <a:tc>
                  <a:txBody>
                    <a:bodyPr/>
                    <a:lstStyle>
                      <a:lvl1pPr>
                        <a:defRPr kumimoji="1"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1pPr>
                      <a:lvl2pPr>
                        <a:buClr>
                          <a:schemeClr val="tx2"/>
                        </a:buClr>
                        <a:buSzPct val="50000"/>
                        <a:defRPr kumimoji="1"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2pPr>
                      <a:lvl3pPr>
                        <a:buClr>
                          <a:schemeClr val="accent2"/>
                        </a:buClr>
                        <a:defRPr kumimoji="1"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3pPr>
                      <a:lvl4pPr>
                        <a:buClr>
                          <a:schemeClr val="folHlink"/>
                        </a:buClr>
                        <a:buSzPct val="50000"/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4pPr>
                      <a:lvl5pP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立法院第</a:t>
                      </a:r>
                      <a:r>
                        <a:rPr kumimoji="1" lang="en-US" altLang="zh-TW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8</a:t>
                      </a: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屆第</a:t>
                      </a:r>
                      <a:r>
                        <a:rPr kumimoji="1" lang="en-US" altLang="zh-TW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3</a:t>
                      </a: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會期 </a:t>
                      </a:r>
                    </a:p>
                  </a:txBody>
                  <a:tcPr marT="45723" marB="4572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defRPr kumimoji="1"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1pPr>
                      <a:lvl2pPr>
                        <a:buClr>
                          <a:schemeClr val="tx2"/>
                        </a:buClr>
                        <a:buSzPct val="50000"/>
                        <a:defRPr kumimoji="1"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2pPr>
                      <a:lvl3pPr>
                        <a:buClr>
                          <a:schemeClr val="accent2"/>
                        </a:buClr>
                        <a:defRPr kumimoji="1"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3pPr>
                      <a:lvl4pPr>
                        <a:buClr>
                          <a:schemeClr val="folHlink"/>
                        </a:buClr>
                        <a:buSzPct val="50000"/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4pPr>
                      <a:lvl5pP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立法院第八屆第三會期 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8198">
                <a:tc>
                  <a:txBody>
                    <a:bodyPr/>
                    <a:lstStyle>
                      <a:lvl1pPr>
                        <a:defRPr kumimoji="1"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1pPr>
                      <a:lvl2pPr>
                        <a:buClr>
                          <a:schemeClr val="tx2"/>
                        </a:buClr>
                        <a:buSzPct val="50000"/>
                        <a:defRPr kumimoji="1"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2pPr>
                      <a:lvl3pPr>
                        <a:buClr>
                          <a:schemeClr val="accent2"/>
                        </a:buClr>
                        <a:defRPr kumimoji="1"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3pPr>
                      <a:lvl4pPr>
                        <a:buClr>
                          <a:schemeClr val="folHlink"/>
                        </a:buClr>
                        <a:buSzPct val="50000"/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4pPr>
                      <a:lvl5pP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第</a:t>
                      </a:r>
                      <a:r>
                        <a:rPr kumimoji="1" lang="en-US" altLang="zh-TW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1</a:t>
                      </a: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階段 </a:t>
                      </a:r>
                    </a:p>
                  </a:txBody>
                  <a:tcPr marT="45723" marB="4572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defRPr kumimoji="1"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1pPr>
                      <a:lvl2pPr>
                        <a:buClr>
                          <a:schemeClr val="tx2"/>
                        </a:buClr>
                        <a:buSzPct val="50000"/>
                        <a:defRPr kumimoji="1"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2pPr>
                      <a:lvl3pPr>
                        <a:buClr>
                          <a:schemeClr val="accent2"/>
                        </a:buClr>
                        <a:defRPr kumimoji="1"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3pPr>
                      <a:lvl4pPr>
                        <a:buClr>
                          <a:schemeClr val="folHlink"/>
                        </a:buClr>
                        <a:buSzPct val="50000"/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4pPr>
                      <a:lvl5pP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第一階段 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8198">
                <a:tc>
                  <a:txBody>
                    <a:bodyPr/>
                    <a:lstStyle>
                      <a:lvl1pPr>
                        <a:defRPr kumimoji="1"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1pPr>
                      <a:lvl2pPr>
                        <a:buClr>
                          <a:schemeClr val="tx2"/>
                        </a:buClr>
                        <a:buSzPct val="50000"/>
                        <a:defRPr kumimoji="1"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2pPr>
                      <a:lvl3pPr>
                        <a:buClr>
                          <a:schemeClr val="accent2"/>
                        </a:buClr>
                        <a:defRPr kumimoji="1"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3pPr>
                      <a:lvl4pPr>
                        <a:buClr>
                          <a:schemeClr val="folHlink"/>
                        </a:buClr>
                        <a:buSzPct val="50000"/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4pPr>
                      <a:lvl5pP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第</a:t>
                      </a:r>
                      <a:r>
                        <a:rPr kumimoji="1" lang="en-US" altLang="zh-TW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名 </a:t>
                      </a:r>
                    </a:p>
                  </a:txBody>
                  <a:tcPr marT="45723" marB="4572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defRPr kumimoji="1"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1pPr>
                      <a:lvl2pPr>
                        <a:buClr>
                          <a:schemeClr val="tx2"/>
                        </a:buClr>
                        <a:buSzPct val="50000"/>
                        <a:defRPr kumimoji="1"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2pPr>
                      <a:lvl3pPr>
                        <a:buClr>
                          <a:schemeClr val="accent2"/>
                        </a:buClr>
                        <a:defRPr kumimoji="1"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3pPr>
                      <a:lvl4pPr>
                        <a:buClr>
                          <a:schemeClr val="folHlink"/>
                        </a:buClr>
                        <a:buSzPct val="50000"/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4pPr>
                      <a:lvl5pP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第二名 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8198">
                <a:tc>
                  <a:txBody>
                    <a:bodyPr/>
                    <a:lstStyle>
                      <a:lvl1pPr>
                        <a:defRPr kumimoji="1"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1pPr>
                      <a:lvl2pPr>
                        <a:buClr>
                          <a:schemeClr val="tx2"/>
                        </a:buClr>
                        <a:buSzPct val="50000"/>
                        <a:defRPr kumimoji="1"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2pPr>
                      <a:lvl3pPr>
                        <a:buClr>
                          <a:schemeClr val="accent2"/>
                        </a:buClr>
                        <a:defRPr kumimoji="1"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3pPr>
                      <a:lvl4pPr>
                        <a:buClr>
                          <a:schemeClr val="folHlink"/>
                        </a:buClr>
                        <a:buSzPct val="50000"/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4pPr>
                      <a:lvl5pP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第</a:t>
                      </a:r>
                      <a:r>
                        <a:rPr kumimoji="1" lang="en-US" altLang="zh-TW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3</a:t>
                      </a: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次 </a:t>
                      </a:r>
                    </a:p>
                  </a:txBody>
                  <a:tcPr marT="45723" marB="4572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defRPr kumimoji="1"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1pPr>
                      <a:lvl2pPr>
                        <a:buClr>
                          <a:schemeClr val="tx2"/>
                        </a:buClr>
                        <a:buSzPct val="50000"/>
                        <a:defRPr kumimoji="1"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2pPr>
                      <a:lvl3pPr>
                        <a:buClr>
                          <a:schemeClr val="accent2"/>
                        </a:buClr>
                        <a:defRPr kumimoji="1"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3pPr>
                      <a:lvl4pPr>
                        <a:buClr>
                          <a:schemeClr val="folHlink"/>
                        </a:buClr>
                        <a:buSzPct val="50000"/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4pPr>
                      <a:lvl5pP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第三次 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8198">
                <a:tc>
                  <a:txBody>
                    <a:bodyPr/>
                    <a:lstStyle>
                      <a:lvl1pPr>
                        <a:defRPr kumimoji="1"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1pPr>
                      <a:lvl2pPr>
                        <a:buClr>
                          <a:schemeClr val="tx2"/>
                        </a:buClr>
                        <a:buSzPct val="50000"/>
                        <a:defRPr kumimoji="1"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2pPr>
                      <a:lvl3pPr>
                        <a:buClr>
                          <a:schemeClr val="accent2"/>
                        </a:buClr>
                        <a:defRPr kumimoji="1"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3pPr>
                      <a:lvl4pPr>
                        <a:buClr>
                          <a:schemeClr val="folHlink"/>
                        </a:buClr>
                        <a:buSzPct val="50000"/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4pPr>
                      <a:lvl5pP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第</a:t>
                      </a:r>
                      <a:r>
                        <a:rPr kumimoji="1" lang="en-US" altLang="zh-TW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4</a:t>
                      </a:r>
                      <a:r>
                        <a:rPr kumimoji="1" lang="zh-TW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季 </a:t>
                      </a:r>
                    </a:p>
                  </a:txBody>
                  <a:tcPr marT="45723" marB="4572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defRPr kumimoji="1"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1pPr>
                      <a:lvl2pPr>
                        <a:buClr>
                          <a:schemeClr val="tx2"/>
                        </a:buClr>
                        <a:buSzPct val="50000"/>
                        <a:defRPr kumimoji="1"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2pPr>
                      <a:lvl3pPr>
                        <a:buClr>
                          <a:schemeClr val="accent2"/>
                        </a:buClr>
                        <a:defRPr kumimoji="1"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3pPr>
                      <a:lvl4pPr>
                        <a:buClr>
                          <a:schemeClr val="folHlink"/>
                        </a:buClr>
                        <a:buSzPct val="50000"/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4pPr>
                      <a:lvl5pP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第四季 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8198">
                <a:tc>
                  <a:txBody>
                    <a:bodyPr/>
                    <a:lstStyle>
                      <a:lvl1pPr>
                        <a:defRPr kumimoji="1"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1pPr>
                      <a:lvl2pPr>
                        <a:buClr>
                          <a:schemeClr val="tx2"/>
                        </a:buClr>
                        <a:buSzPct val="50000"/>
                        <a:defRPr kumimoji="1"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2pPr>
                      <a:lvl3pPr>
                        <a:buClr>
                          <a:schemeClr val="accent2"/>
                        </a:buClr>
                        <a:defRPr kumimoji="1"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3pPr>
                      <a:lvl4pPr>
                        <a:buClr>
                          <a:schemeClr val="folHlink"/>
                        </a:buClr>
                        <a:buSzPct val="50000"/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4pPr>
                      <a:lvl5pP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第</a:t>
                      </a:r>
                      <a:r>
                        <a:rPr kumimoji="1" lang="en-US" altLang="zh-TW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5</a:t>
                      </a:r>
                      <a:r>
                        <a:rPr kumimoji="1" lang="zh-TW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會議室 </a:t>
                      </a:r>
                    </a:p>
                  </a:txBody>
                  <a:tcPr marT="45723" marB="4572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defRPr kumimoji="1"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1pPr>
                      <a:lvl2pPr>
                        <a:buClr>
                          <a:schemeClr val="tx2"/>
                        </a:buClr>
                        <a:buSzPct val="50000"/>
                        <a:defRPr kumimoji="1"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2pPr>
                      <a:lvl3pPr>
                        <a:buClr>
                          <a:schemeClr val="accent2"/>
                        </a:buClr>
                        <a:defRPr kumimoji="1"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3pPr>
                      <a:lvl4pPr>
                        <a:buClr>
                          <a:schemeClr val="folHlink"/>
                        </a:buClr>
                        <a:buSzPct val="50000"/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4pPr>
                      <a:lvl5pP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第五會議室 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8198">
                <a:tc>
                  <a:txBody>
                    <a:bodyPr/>
                    <a:lstStyle>
                      <a:lvl1pPr>
                        <a:defRPr kumimoji="1"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1pPr>
                      <a:lvl2pPr>
                        <a:buClr>
                          <a:schemeClr val="tx2"/>
                        </a:buClr>
                        <a:buSzPct val="50000"/>
                        <a:defRPr kumimoji="1"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2pPr>
                      <a:lvl3pPr>
                        <a:buClr>
                          <a:schemeClr val="accent2"/>
                        </a:buClr>
                        <a:defRPr kumimoji="1"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3pPr>
                      <a:lvl4pPr>
                        <a:buClr>
                          <a:schemeClr val="folHlink"/>
                        </a:buClr>
                        <a:buSzPct val="50000"/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4pPr>
                      <a:lvl5pP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第</a:t>
                      </a:r>
                      <a:r>
                        <a:rPr kumimoji="1" lang="en-US" altLang="zh-TW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6</a:t>
                      </a: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次會議紀錄 </a:t>
                      </a:r>
                    </a:p>
                  </a:txBody>
                  <a:tcPr marT="45723" marB="4572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defRPr kumimoji="1"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1pPr>
                      <a:lvl2pPr>
                        <a:buClr>
                          <a:schemeClr val="tx2"/>
                        </a:buClr>
                        <a:buSzPct val="50000"/>
                        <a:defRPr kumimoji="1"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2pPr>
                      <a:lvl3pPr>
                        <a:buClr>
                          <a:schemeClr val="accent2"/>
                        </a:buClr>
                        <a:defRPr kumimoji="1"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3pPr>
                      <a:lvl4pPr>
                        <a:buClr>
                          <a:schemeClr val="folHlink"/>
                        </a:buClr>
                        <a:buSzPct val="50000"/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4pPr>
                      <a:lvl5pP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第六次會議紀錄 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5" name="文字方塊 4"/>
          <p:cNvSpPr txBox="1"/>
          <p:nvPr/>
        </p:nvSpPr>
        <p:spPr>
          <a:xfrm>
            <a:off x="8495928" y="6381328"/>
            <a:ext cx="6480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000" dirty="0" smtClean="0">
                <a:latin typeface="Times New Roman" panose="02020603050405020304" pitchFamily="18" charset="0"/>
                <a:ea typeface="Microsoft YaHei UI" panose="020B0503020204020204" pitchFamily="34" charset="-122"/>
                <a:cs typeface="Times New Roman" panose="02020603050405020304" pitchFamily="18" charset="0"/>
              </a:rPr>
              <a:t>19</a:t>
            </a:r>
            <a:endParaRPr lang="zh-TW" altLang="en-US" sz="2000" dirty="0">
              <a:latin typeface="Times New Roman" panose="02020603050405020304" pitchFamily="18" charset="0"/>
              <a:ea typeface="Microsoft YaHei UI" panose="020B0503020204020204" pitchFamily="34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13702" name="Group 38"/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4057751213"/>
              </p:ext>
            </p:extLst>
          </p:nvPr>
        </p:nvGraphicFramePr>
        <p:xfrm>
          <a:off x="590364" y="764704"/>
          <a:ext cx="7905564" cy="4600573"/>
        </p:xfrm>
        <a:graphic>
          <a:graphicData uri="http://schemas.openxmlformats.org/drawingml/2006/table">
            <a:tbl>
              <a:tblPr/>
              <a:tblGrid>
                <a:gridCol w="3952782"/>
                <a:gridCol w="3952782"/>
              </a:tblGrid>
              <a:tr h="640074">
                <a:tc>
                  <a:txBody>
                    <a:bodyPr/>
                    <a:lstStyle>
                      <a:lvl1pPr>
                        <a:defRPr kumimoji="1"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1pPr>
                      <a:lvl2pPr>
                        <a:buClr>
                          <a:schemeClr val="tx2"/>
                        </a:buClr>
                        <a:buSzPct val="50000"/>
                        <a:defRPr kumimoji="1"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2pPr>
                      <a:lvl3pPr>
                        <a:buClr>
                          <a:schemeClr val="accent2"/>
                        </a:buClr>
                        <a:defRPr kumimoji="1"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3pPr>
                      <a:lvl4pPr>
                        <a:buClr>
                          <a:schemeClr val="folHlink"/>
                        </a:buClr>
                        <a:buSzPct val="50000"/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4pPr>
                      <a:lvl5pP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36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正確</a:t>
                      </a:r>
                    </a:p>
                  </a:txBody>
                  <a:tcPr marT="45717" marB="4571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>
                        <a:defRPr kumimoji="1"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1pPr>
                      <a:lvl2pPr>
                        <a:buClr>
                          <a:schemeClr val="tx2"/>
                        </a:buClr>
                        <a:buSzPct val="50000"/>
                        <a:defRPr kumimoji="1"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2pPr>
                      <a:lvl3pPr>
                        <a:buClr>
                          <a:schemeClr val="accent2"/>
                        </a:buClr>
                        <a:defRPr kumimoji="1"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3pPr>
                      <a:lvl4pPr>
                        <a:buClr>
                          <a:schemeClr val="folHlink"/>
                        </a:buClr>
                        <a:buSzPct val="50000"/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4pPr>
                      <a:lvl5pP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36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誤植 </a:t>
                      </a:r>
                    </a:p>
                  </a:txBody>
                  <a:tcPr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50000"/>
                      </a:schemeClr>
                    </a:solidFill>
                  </a:tcPr>
                </a:tc>
              </a:tr>
              <a:tr h="566693">
                <a:tc>
                  <a:txBody>
                    <a:bodyPr/>
                    <a:lstStyle>
                      <a:lvl1pPr>
                        <a:defRPr kumimoji="1"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1pPr>
                      <a:lvl2pPr>
                        <a:buClr>
                          <a:schemeClr val="tx2"/>
                        </a:buClr>
                        <a:buSzPct val="50000"/>
                        <a:defRPr kumimoji="1"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2pPr>
                      <a:lvl3pPr>
                        <a:buClr>
                          <a:schemeClr val="accent2"/>
                        </a:buClr>
                        <a:defRPr kumimoji="1"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3pPr>
                      <a:lvl4pPr>
                        <a:buClr>
                          <a:schemeClr val="folHlink"/>
                        </a:buClr>
                        <a:buSzPct val="50000"/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4pPr>
                      <a:lvl5pP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第</a:t>
                      </a:r>
                      <a:r>
                        <a:rPr kumimoji="1" lang="en-US" altLang="zh-TW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7</a:t>
                      </a: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組 </a:t>
                      </a:r>
                    </a:p>
                  </a:txBody>
                  <a:tcPr marT="45717" marB="4571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defRPr kumimoji="1"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1pPr>
                      <a:lvl2pPr>
                        <a:buClr>
                          <a:schemeClr val="tx2"/>
                        </a:buClr>
                        <a:buSzPct val="50000"/>
                        <a:defRPr kumimoji="1"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2pPr>
                      <a:lvl3pPr>
                        <a:buClr>
                          <a:schemeClr val="accent2"/>
                        </a:buClr>
                        <a:defRPr kumimoji="1"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3pPr>
                      <a:lvl4pPr>
                        <a:buClr>
                          <a:schemeClr val="folHlink"/>
                        </a:buClr>
                        <a:buSzPct val="50000"/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4pPr>
                      <a:lvl5pP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第七組 </a:t>
                      </a:r>
                    </a:p>
                  </a:txBody>
                  <a:tcPr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65105">
                <a:tc>
                  <a:txBody>
                    <a:bodyPr/>
                    <a:lstStyle>
                      <a:lvl1pPr>
                        <a:defRPr kumimoji="1"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1pPr>
                      <a:lvl2pPr>
                        <a:buClr>
                          <a:schemeClr val="tx2"/>
                        </a:buClr>
                        <a:buSzPct val="50000"/>
                        <a:defRPr kumimoji="1"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2pPr>
                      <a:lvl3pPr>
                        <a:buClr>
                          <a:schemeClr val="accent2"/>
                        </a:buClr>
                        <a:defRPr kumimoji="1"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3pPr>
                      <a:lvl4pPr>
                        <a:buClr>
                          <a:schemeClr val="folHlink"/>
                        </a:buClr>
                        <a:buSzPct val="50000"/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4pPr>
                      <a:lvl5pP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第</a:t>
                      </a:r>
                      <a:r>
                        <a:rPr kumimoji="1" lang="en-US" altLang="zh-TW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8</a:t>
                      </a: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梯次 </a:t>
                      </a:r>
                    </a:p>
                  </a:txBody>
                  <a:tcPr marT="45717" marB="4571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defRPr kumimoji="1"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1pPr>
                      <a:lvl2pPr>
                        <a:buClr>
                          <a:schemeClr val="tx2"/>
                        </a:buClr>
                        <a:buSzPct val="50000"/>
                        <a:defRPr kumimoji="1"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2pPr>
                      <a:lvl3pPr>
                        <a:buClr>
                          <a:schemeClr val="accent2"/>
                        </a:buClr>
                        <a:defRPr kumimoji="1"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3pPr>
                      <a:lvl4pPr>
                        <a:buClr>
                          <a:schemeClr val="folHlink"/>
                        </a:buClr>
                        <a:buSzPct val="50000"/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4pPr>
                      <a:lvl5pP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第八梯次 </a:t>
                      </a:r>
                    </a:p>
                  </a:txBody>
                  <a:tcPr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66693">
                <a:tc>
                  <a:txBody>
                    <a:bodyPr/>
                    <a:lstStyle>
                      <a:lvl1pPr>
                        <a:defRPr kumimoji="1"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1pPr>
                      <a:lvl2pPr>
                        <a:buClr>
                          <a:schemeClr val="tx2"/>
                        </a:buClr>
                        <a:buSzPct val="50000"/>
                        <a:defRPr kumimoji="1"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2pPr>
                      <a:lvl3pPr>
                        <a:buClr>
                          <a:schemeClr val="accent2"/>
                        </a:buClr>
                        <a:defRPr kumimoji="1"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3pPr>
                      <a:lvl4pPr>
                        <a:buClr>
                          <a:schemeClr val="folHlink"/>
                        </a:buClr>
                        <a:buSzPct val="50000"/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4pPr>
                      <a:lvl5pP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113</a:t>
                      </a: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年度 </a:t>
                      </a:r>
                    </a:p>
                  </a:txBody>
                  <a:tcPr marT="45717" marB="4571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defRPr kumimoji="1"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1pPr>
                      <a:lvl2pPr>
                        <a:buClr>
                          <a:schemeClr val="tx2"/>
                        </a:buClr>
                        <a:buSzPct val="50000"/>
                        <a:defRPr kumimoji="1"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2pPr>
                      <a:lvl3pPr>
                        <a:buClr>
                          <a:schemeClr val="accent2"/>
                        </a:buClr>
                        <a:defRPr kumimoji="1"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3pPr>
                      <a:lvl4pPr>
                        <a:buClr>
                          <a:schemeClr val="folHlink"/>
                        </a:buClr>
                        <a:buSzPct val="50000"/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4pPr>
                      <a:lvl5pP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一一三年度 </a:t>
                      </a:r>
                    </a:p>
                  </a:txBody>
                  <a:tcPr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65105">
                <a:tc>
                  <a:txBody>
                    <a:bodyPr/>
                    <a:lstStyle>
                      <a:lvl1pPr>
                        <a:defRPr kumimoji="1"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1pPr>
                      <a:lvl2pPr>
                        <a:buClr>
                          <a:schemeClr val="tx2"/>
                        </a:buClr>
                        <a:buSzPct val="50000"/>
                        <a:defRPr kumimoji="1"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2pPr>
                      <a:lvl3pPr>
                        <a:buClr>
                          <a:schemeClr val="accent2"/>
                        </a:buClr>
                        <a:defRPr kumimoji="1"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3pPr>
                      <a:lvl4pPr>
                        <a:buClr>
                          <a:schemeClr val="folHlink"/>
                        </a:buClr>
                        <a:buSzPct val="50000"/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4pPr>
                      <a:lvl5pP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9</a:t>
                      </a: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時</a:t>
                      </a:r>
                      <a:r>
                        <a:rPr kumimoji="1" lang="en-US" altLang="zh-TW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30</a:t>
                      </a: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分 </a:t>
                      </a:r>
                    </a:p>
                  </a:txBody>
                  <a:tcPr marT="45717" marB="4571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defRPr kumimoji="1"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1pPr>
                      <a:lvl2pPr>
                        <a:buClr>
                          <a:schemeClr val="tx2"/>
                        </a:buClr>
                        <a:buSzPct val="50000"/>
                        <a:defRPr kumimoji="1"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2pPr>
                      <a:lvl3pPr>
                        <a:buClr>
                          <a:schemeClr val="accent2"/>
                        </a:buClr>
                        <a:defRPr kumimoji="1"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3pPr>
                      <a:lvl4pPr>
                        <a:buClr>
                          <a:schemeClr val="folHlink"/>
                        </a:buClr>
                        <a:buSzPct val="50000"/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4pPr>
                      <a:lvl5pP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九時三十分 </a:t>
                      </a:r>
                    </a:p>
                  </a:txBody>
                  <a:tcPr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65105">
                <a:tc>
                  <a:txBody>
                    <a:bodyPr/>
                    <a:lstStyle>
                      <a:lvl1pPr>
                        <a:defRPr kumimoji="1"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1pPr>
                      <a:lvl2pPr>
                        <a:buClr>
                          <a:schemeClr val="tx2"/>
                        </a:buClr>
                        <a:buSzPct val="50000"/>
                        <a:defRPr kumimoji="1"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2pPr>
                      <a:lvl3pPr>
                        <a:buClr>
                          <a:schemeClr val="accent2"/>
                        </a:buClr>
                        <a:defRPr kumimoji="1"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3pPr>
                      <a:lvl4pPr>
                        <a:buClr>
                          <a:schemeClr val="folHlink"/>
                        </a:buClr>
                        <a:buSzPct val="50000"/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4pPr>
                      <a:lvl5pP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10</a:t>
                      </a: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時</a:t>
                      </a:r>
                      <a:r>
                        <a:rPr kumimoji="1" lang="en-US" altLang="zh-TW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30</a:t>
                      </a: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分 </a:t>
                      </a:r>
                    </a:p>
                  </a:txBody>
                  <a:tcPr marT="45717" marB="4571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defRPr kumimoji="1"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1pPr>
                      <a:lvl2pPr>
                        <a:buClr>
                          <a:schemeClr val="tx2"/>
                        </a:buClr>
                        <a:buSzPct val="50000"/>
                        <a:defRPr kumimoji="1"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2pPr>
                      <a:lvl3pPr>
                        <a:buClr>
                          <a:schemeClr val="accent2"/>
                        </a:buClr>
                        <a:defRPr kumimoji="1"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3pPr>
                      <a:lvl4pPr>
                        <a:buClr>
                          <a:schemeClr val="folHlink"/>
                        </a:buClr>
                        <a:buSzPct val="50000"/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4pPr>
                      <a:lvl5pP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10</a:t>
                      </a: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點</a:t>
                      </a:r>
                      <a:r>
                        <a:rPr kumimoji="1" lang="en-US" altLang="zh-TW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30</a:t>
                      </a: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分 </a:t>
                      </a:r>
                    </a:p>
                  </a:txBody>
                  <a:tcPr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66693">
                <a:tc>
                  <a:txBody>
                    <a:bodyPr/>
                    <a:lstStyle>
                      <a:lvl1pPr>
                        <a:defRPr kumimoji="1"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1pPr>
                      <a:lvl2pPr>
                        <a:buClr>
                          <a:schemeClr val="tx2"/>
                        </a:buClr>
                        <a:buSzPct val="50000"/>
                        <a:defRPr kumimoji="1"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2pPr>
                      <a:lvl3pPr>
                        <a:buClr>
                          <a:schemeClr val="accent2"/>
                        </a:buClr>
                        <a:defRPr kumimoji="1"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3pPr>
                      <a:lvl4pPr>
                        <a:buClr>
                          <a:schemeClr val="folHlink"/>
                        </a:buClr>
                        <a:buSzPct val="50000"/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4pPr>
                      <a:lvl5pP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延後</a:t>
                      </a:r>
                      <a:r>
                        <a:rPr kumimoji="1" lang="en-US" altLang="zh-TW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3</a:t>
                      </a: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週辦理 </a:t>
                      </a:r>
                    </a:p>
                  </a:txBody>
                  <a:tcPr marT="45717" marB="4571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defRPr kumimoji="1"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1pPr>
                      <a:lvl2pPr>
                        <a:buClr>
                          <a:schemeClr val="tx2"/>
                        </a:buClr>
                        <a:buSzPct val="50000"/>
                        <a:defRPr kumimoji="1"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2pPr>
                      <a:lvl3pPr>
                        <a:buClr>
                          <a:schemeClr val="accent2"/>
                        </a:buClr>
                        <a:defRPr kumimoji="1"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3pPr>
                      <a:lvl4pPr>
                        <a:buClr>
                          <a:schemeClr val="folHlink"/>
                        </a:buClr>
                        <a:buSzPct val="50000"/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4pPr>
                      <a:lvl5pP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延後三週辦理 </a:t>
                      </a:r>
                    </a:p>
                  </a:txBody>
                  <a:tcPr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65105">
                <a:tc>
                  <a:txBody>
                    <a:bodyPr/>
                    <a:lstStyle>
                      <a:lvl1pPr>
                        <a:defRPr kumimoji="1"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1pPr>
                      <a:lvl2pPr>
                        <a:buClr>
                          <a:schemeClr val="tx2"/>
                        </a:buClr>
                        <a:buSzPct val="50000"/>
                        <a:defRPr kumimoji="1"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2pPr>
                      <a:lvl3pPr>
                        <a:buClr>
                          <a:schemeClr val="accent2"/>
                        </a:buClr>
                        <a:defRPr kumimoji="1"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3pPr>
                      <a:lvl4pPr>
                        <a:buClr>
                          <a:schemeClr val="folHlink"/>
                        </a:buClr>
                        <a:buSzPct val="50000"/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4pPr>
                      <a:lvl5pP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911</a:t>
                      </a:r>
                      <a:r>
                        <a:rPr kumimoji="1" lang="zh-TW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恐怖事件 </a:t>
                      </a:r>
                    </a:p>
                  </a:txBody>
                  <a:tcPr marT="45717" marB="4571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defRPr kumimoji="1"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1pPr>
                      <a:lvl2pPr>
                        <a:buClr>
                          <a:schemeClr val="tx2"/>
                        </a:buClr>
                        <a:buSzPct val="50000"/>
                        <a:defRPr kumimoji="1"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2pPr>
                      <a:lvl3pPr>
                        <a:buClr>
                          <a:schemeClr val="accent2"/>
                        </a:buClr>
                        <a:defRPr kumimoji="1"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3pPr>
                      <a:lvl4pPr>
                        <a:buClr>
                          <a:schemeClr val="folHlink"/>
                        </a:buClr>
                        <a:buSzPct val="50000"/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4pPr>
                      <a:lvl5pP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九一一恐怖事件 </a:t>
                      </a:r>
                    </a:p>
                  </a:txBody>
                  <a:tcPr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4" name="文字方塊 3"/>
          <p:cNvSpPr txBox="1"/>
          <p:nvPr/>
        </p:nvSpPr>
        <p:spPr>
          <a:xfrm>
            <a:off x="8495928" y="6381328"/>
            <a:ext cx="6480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000" dirty="0" smtClean="0">
                <a:latin typeface="Times New Roman" panose="02020603050405020304" pitchFamily="18" charset="0"/>
                <a:ea typeface="Microsoft YaHei UI" panose="020B0503020204020204" pitchFamily="34" charset="-122"/>
                <a:cs typeface="Times New Roman" panose="02020603050405020304" pitchFamily="18" charset="0"/>
              </a:rPr>
              <a:t>20</a:t>
            </a:r>
            <a:endParaRPr lang="zh-TW" altLang="en-US" sz="2000" dirty="0">
              <a:latin typeface="Times New Roman" panose="02020603050405020304" pitchFamily="18" charset="0"/>
              <a:ea typeface="Microsoft YaHei UI" panose="020B0503020204020204" pitchFamily="34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15758" name="Group 46"/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2941779763"/>
              </p:ext>
            </p:extLst>
          </p:nvPr>
        </p:nvGraphicFramePr>
        <p:xfrm>
          <a:off x="590364" y="692696"/>
          <a:ext cx="7905564" cy="5589588"/>
        </p:xfrm>
        <a:graphic>
          <a:graphicData uri="http://schemas.openxmlformats.org/drawingml/2006/table">
            <a:tbl>
              <a:tblPr/>
              <a:tblGrid>
                <a:gridCol w="3952782"/>
                <a:gridCol w="3952782"/>
              </a:tblGrid>
              <a:tr h="647656">
                <a:tc>
                  <a:txBody>
                    <a:bodyPr/>
                    <a:lstStyle>
                      <a:lvl1pPr>
                        <a:defRPr kumimoji="1"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1pPr>
                      <a:lvl2pPr>
                        <a:buClr>
                          <a:schemeClr val="tx2"/>
                        </a:buClr>
                        <a:buSzPct val="50000"/>
                        <a:defRPr kumimoji="1"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2pPr>
                      <a:lvl3pPr>
                        <a:buClr>
                          <a:schemeClr val="accent2"/>
                        </a:buClr>
                        <a:defRPr kumimoji="1"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3pPr>
                      <a:lvl4pPr>
                        <a:buClr>
                          <a:schemeClr val="folHlink"/>
                        </a:buClr>
                        <a:buSzPct val="50000"/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4pPr>
                      <a:lvl5pP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3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正確</a:t>
                      </a:r>
                    </a:p>
                  </a:txBody>
                  <a:tcPr marT="45717" marB="4571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>
                        <a:defRPr kumimoji="1"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1pPr>
                      <a:lvl2pPr>
                        <a:buClr>
                          <a:schemeClr val="tx2"/>
                        </a:buClr>
                        <a:buSzPct val="50000"/>
                        <a:defRPr kumimoji="1"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2pPr>
                      <a:lvl3pPr>
                        <a:buClr>
                          <a:schemeClr val="accent2"/>
                        </a:buClr>
                        <a:defRPr kumimoji="1"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3pPr>
                      <a:lvl4pPr>
                        <a:buClr>
                          <a:schemeClr val="folHlink"/>
                        </a:buClr>
                        <a:buSzPct val="50000"/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4pPr>
                      <a:lvl5pP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3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誤植</a:t>
                      </a:r>
                    </a:p>
                  </a:txBody>
                  <a:tcPr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50000"/>
                      </a:schemeClr>
                    </a:solidFill>
                  </a:tcPr>
                </a:tc>
              </a:tr>
              <a:tr h="944874">
                <a:tc>
                  <a:txBody>
                    <a:bodyPr/>
                    <a:lstStyle>
                      <a:lvl1pPr>
                        <a:defRPr kumimoji="1"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1pPr>
                      <a:lvl2pPr>
                        <a:buClr>
                          <a:schemeClr val="tx2"/>
                        </a:buClr>
                        <a:buSzPct val="50000"/>
                        <a:defRPr kumimoji="1"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2pPr>
                      <a:lvl3pPr>
                        <a:buClr>
                          <a:schemeClr val="accent2"/>
                        </a:buClr>
                        <a:defRPr kumimoji="1"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3pPr>
                      <a:lvl4pPr>
                        <a:buClr>
                          <a:schemeClr val="folHlink"/>
                        </a:buClr>
                        <a:buSzPct val="50000"/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4pPr>
                      <a:lvl5pP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新北市新店區北新路</a:t>
                      </a:r>
                      <a:r>
                        <a:rPr kumimoji="1" lang="en-US" altLang="zh-TW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3</a:t>
                      </a: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段</a:t>
                      </a:r>
                      <a:r>
                        <a:rPr kumimoji="1" lang="en-US" altLang="zh-TW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200</a:t>
                      </a: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號 </a:t>
                      </a:r>
                    </a:p>
                  </a:txBody>
                  <a:tcPr marT="45717" marB="4571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defRPr kumimoji="1"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1pPr>
                      <a:lvl2pPr>
                        <a:buClr>
                          <a:schemeClr val="tx2"/>
                        </a:buClr>
                        <a:buSzPct val="50000"/>
                        <a:defRPr kumimoji="1"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2pPr>
                      <a:lvl3pPr>
                        <a:buClr>
                          <a:schemeClr val="accent2"/>
                        </a:buClr>
                        <a:defRPr kumimoji="1"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3pPr>
                      <a:lvl4pPr>
                        <a:buClr>
                          <a:schemeClr val="folHlink"/>
                        </a:buClr>
                        <a:buSzPct val="50000"/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4pPr>
                      <a:lvl5pP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新北市新店區北新路三段</a:t>
                      </a:r>
                      <a:r>
                        <a:rPr kumimoji="1" lang="en-US" altLang="zh-TW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200</a:t>
                      </a: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號 </a:t>
                      </a:r>
                    </a:p>
                  </a:txBody>
                  <a:tcPr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3210">
                <a:tc>
                  <a:txBody>
                    <a:bodyPr/>
                    <a:lstStyle>
                      <a:lvl1pPr>
                        <a:defRPr kumimoji="1"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1pPr>
                      <a:lvl2pPr>
                        <a:buClr>
                          <a:schemeClr val="tx2"/>
                        </a:buClr>
                        <a:buSzPct val="50000"/>
                        <a:defRPr kumimoji="1"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2pPr>
                      <a:lvl3pPr>
                        <a:buClr>
                          <a:schemeClr val="accent2"/>
                        </a:buClr>
                        <a:defRPr kumimoji="1"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3pPr>
                      <a:lvl4pPr>
                        <a:buClr>
                          <a:schemeClr val="folHlink"/>
                        </a:buClr>
                        <a:buSzPct val="50000"/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4pPr>
                      <a:lvl5pP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萬元 </a:t>
                      </a:r>
                    </a:p>
                  </a:txBody>
                  <a:tcPr marT="45717" marB="4571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defRPr kumimoji="1"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1pPr>
                      <a:lvl2pPr>
                        <a:buClr>
                          <a:schemeClr val="tx2"/>
                        </a:buClr>
                        <a:buSzPct val="50000"/>
                        <a:defRPr kumimoji="1"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2pPr>
                      <a:lvl3pPr>
                        <a:buClr>
                          <a:schemeClr val="accent2"/>
                        </a:buClr>
                        <a:defRPr kumimoji="1"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3pPr>
                      <a:lvl4pPr>
                        <a:buClr>
                          <a:schemeClr val="folHlink"/>
                        </a:buClr>
                        <a:buSzPct val="50000"/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4pPr>
                      <a:lvl5pP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20,000</a:t>
                      </a: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元</a:t>
                      </a:r>
                    </a:p>
                  </a:txBody>
                  <a:tcPr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65112">
                <a:tc>
                  <a:txBody>
                    <a:bodyPr/>
                    <a:lstStyle>
                      <a:lvl1pPr>
                        <a:defRPr kumimoji="1"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1pPr>
                      <a:lvl2pPr>
                        <a:buClr>
                          <a:schemeClr val="tx2"/>
                        </a:buClr>
                        <a:buSzPct val="50000"/>
                        <a:defRPr kumimoji="1"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2pPr>
                      <a:lvl3pPr>
                        <a:buClr>
                          <a:schemeClr val="accent2"/>
                        </a:buClr>
                        <a:defRPr kumimoji="1"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3pPr>
                      <a:lvl4pPr>
                        <a:buClr>
                          <a:schemeClr val="folHlink"/>
                        </a:buClr>
                        <a:buSzPct val="50000"/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4pPr>
                      <a:lvl5pP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萬</a:t>
                      </a:r>
                      <a:r>
                        <a:rPr kumimoji="1" lang="en-US" altLang="zh-TW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5,000</a:t>
                      </a: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元 </a:t>
                      </a:r>
                    </a:p>
                  </a:txBody>
                  <a:tcPr marT="45717" marB="4571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defRPr kumimoji="1"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1pPr>
                      <a:lvl2pPr>
                        <a:buClr>
                          <a:schemeClr val="tx2"/>
                        </a:buClr>
                        <a:buSzPct val="50000"/>
                        <a:defRPr kumimoji="1"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2pPr>
                      <a:lvl3pPr>
                        <a:buClr>
                          <a:schemeClr val="accent2"/>
                        </a:buClr>
                        <a:defRPr kumimoji="1"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3pPr>
                      <a:lvl4pPr>
                        <a:buClr>
                          <a:schemeClr val="folHlink"/>
                        </a:buClr>
                        <a:buSzPct val="50000"/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4pPr>
                      <a:lvl5pP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萬</a:t>
                      </a:r>
                      <a:r>
                        <a:rPr kumimoji="1" lang="en-US" altLang="zh-TW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5</a:t>
                      </a: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千元 </a:t>
                      </a:r>
                    </a:p>
                  </a:txBody>
                  <a:tcPr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66700">
                <a:tc>
                  <a:txBody>
                    <a:bodyPr/>
                    <a:lstStyle>
                      <a:lvl1pPr>
                        <a:defRPr kumimoji="1"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1pPr>
                      <a:lvl2pPr>
                        <a:buClr>
                          <a:schemeClr val="tx2"/>
                        </a:buClr>
                        <a:buSzPct val="50000"/>
                        <a:defRPr kumimoji="1"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2pPr>
                      <a:lvl3pPr>
                        <a:buClr>
                          <a:schemeClr val="accent2"/>
                        </a:buClr>
                        <a:defRPr kumimoji="1"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3pPr>
                      <a:lvl4pPr>
                        <a:buClr>
                          <a:schemeClr val="folHlink"/>
                        </a:buClr>
                        <a:buSzPct val="50000"/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4pPr>
                      <a:lvl5pP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80</a:t>
                      </a: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％；</a:t>
                      </a:r>
                      <a:r>
                        <a:rPr kumimoji="1" lang="en-US" altLang="zh-TW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1‰</a:t>
                      </a:r>
                      <a:endParaRPr kumimoji="1" lang="zh-TW" alt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標楷體" pitchFamily="65" charset="-120"/>
                        <a:cs typeface="Times New Roman" panose="02020603050405020304" pitchFamily="18" charset="0"/>
                      </a:endParaRPr>
                    </a:p>
                  </a:txBody>
                  <a:tcPr marT="45717" marB="4571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defRPr kumimoji="1"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1pPr>
                      <a:lvl2pPr>
                        <a:buClr>
                          <a:schemeClr val="tx2"/>
                        </a:buClr>
                        <a:buSzPct val="50000"/>
                        <a:defRPr kumimoji="1"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2pPr>
                      <a:lvl3pPr>
                        <a:buClr>
                          <a:schemeClr val="accent2"/>
                        </a:buClr>
                        <a:defRPr kumimoji="1"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3pPr>
                      <a:lvl4pPr>
                        <a:buClr>
                          <a:schemeClr val="folHlink"/>
                        </a:buClr>
                        <a:buSzPct val="50000"/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4pPr>
                      <a:lvl5pP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百分之</a:t>
                      </a:r>
                      <a:r>
                        <a:rPr kumimoji="1" lang="en-US" altLang="zh-TW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80</a:t>
                      </a: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，千分之</a:t>
                      </a:r>
                      <a:r>
                        <a:rPr kumimoji="1" lang="en-US" altLang="zh-TW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1</a:t>
                      </a:r>
                    </a:p>
                  </a:txBody>
                  <a:tcPr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65112">
                <a:tc>
                  <a:txBody>
                    <a:bodyPr/>
                    <a:lstStyle>
                      <a:lvl1pPr>
                        <a:defRPr kumimoji="1"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1pPr>
                      <a:lvl2pPr>
                        <a:buClr>
                          <a:schemeClr val="tx2"/>
                        </a:buClr>
                        <a:buSzPct val="50000"/>
                        <a:defRPr kumimoji="1"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2pPr>
                      <a:lvl3pPr>
                        <a:buClr>
                          <a:schemeClr val="accent2"/>
                        </a:buClr>
                        <a:defRPr kumimoji="1"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3pPr>
                      <a:lvl4pPr>
                        <a:buClr>
                          <a:schemeClr val="folHlink"/>
                        </a:buClr>
                        <a:buSzPct val="50000"/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4pPr>
                      <a:lvl5pP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1</a:t>
                      </a: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：</a:t>
                      </a:r>
                      <a:r>
                        <a:rPr kumimoji="1" lang="en-US" altLang="zh-TW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3 </a:t>
                      </a:r>
                    </a:p>
                  </a:txBody>
                  <a:tcPr marT="45717" marB="4571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defRPr kumimoji="1"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1pPr>
                      <a:lvl2pPr>
                        <a:buClr>
                          <a:schemeClr val="tx2"/>
                        </a:buClr>
                        <a:buSzPct val="50000"/>
                        <a:defRPr kumimoji="1"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2pPr>
                      <a:lvl3pPr>
                        <a:buClr>
                          <a:schemeClr val="accent2"/>
                        </a:buClr>
                        <a:defRPr kumimoji="1"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3pPr>
                      <a:lvl4pPr>
                        <a:buClr>
                          <a:schemeClr val="folHlink"/>
                        </a:buClr>
                        <a:buSzPct val="50000"/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4pPr>
                      <a:lvl5pP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1</a:t>
                      </a: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比</a:t>
                      </a:r>
                      <a:r>
                        <a:rPr kumimoji="1" lang="en-US" altLang="zh-TW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3 </a:t>
                      </a:r>
                    </a:p>
                  </a:txBody>
                  <a:tcPr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65112">
                <a:tc>
                  <a:txBody>
                    <a:bodyPr/>
                    <a:lstStyle>
                      <a:lvl1pPr>
                        <a:defRPr kumimoji="1"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1pPr>
                      <a:lvl2pPr>
                        <a:buClr>
                          <a:schemeClr val="tx2"/>
                        </a:buClr>
                        <a:buSzPct val="50000"/>
                        <a:defRPr kumimoji="1"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2pPr>
                      <a:lvl3pPr>
                        <a:buClr>
                          <a:schemeClr val="accent2"/>
                        </a:buClr>
                        <a:defRPr kumimoji="1"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3pPr>
                      <a:lvl4pPr>
                        <a:buClr>
                          <a:schemeClr val="folHlink"/>
                        </a:buClr>
                        <a:buSzPct val="50000"/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4pPr>
                      <a:lvl5pP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150</a:t>
                      </a:r>
                      <a:r>
                        <a:rPr kumimoji="1" lang="zh-TW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公分 </a:t>
                      </a:r>
                    </a:p>
                  </a:txBody>
                  <a:tcPr marT="45717" marB="4571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defRPr kumimoji="1"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1pPr>
                      <a:lvl2pPr>
                        <a:buClr>
                          <a:schemeClr val="tx2"/>
                        </a:buClr>
                        <a:buSzPct val="50000"/>
                        <a:defRPr kumimoji="1"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2pPr>
                      <a:lvl3pPr>
                        <a:buClr>
                          <a:schemeClr val="accent2"/>
                        </a:buClr>
                        <a:defRPr kumimoji="1"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3pPr>
                      <a:lvl4pPr>
                        <a:buClr>
                          <a:schemeClr val="folHlink"/>
                        </a:buClr>
                        <a:buSzPct val="50000"/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4pPr>
                      <a:lvl5pP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一五０公分 </a:t>
                      </a:r>
                    </a:p>
                  </a:txBody>
                  <a:tcPr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66700">
                <a:tc>
                  <a:txBody>
                    <a:bodyPr/>
                    <a:lstStyle>
                      <a:lvl1pPr>
                        <a:defRPr kumimoji="1"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1pPr>
                      <a:lvl2pPr>
                        <a:buClr>
                          <a:schemeClr val="tx2"/>
                        </a:buClr>
                        <a:buSzPct val="50000"/>
                        <a:defRPr kumimoji="1"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2pPr>
                      <a:lvl3pPr>
                        <a:buClr>
                          <a:schemeClr val="accent2"/>
                        </a:buClr>
                        <a:defRPr kumimoji="1"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3pPr>
                      <a:lvl4pPr>
                        <a:buClr>
                          <a:schemeClr val="folHlink"/>
                        </a:buClr>
                        <a:buSzPct val="50000"/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4pPr>
                      <a:lvl5pP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72</a:t>
                      </a:r>
                      <a:r>
                        <a:rPr kumimoji="1" lang="zh-TW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公斤 </a:t>
                      </a:r>
                    </a:p>
                  </a:txBody>
                  <a:tcPr marT="45717" marB="4571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defRPr kumimoji="1"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1pPr>
                      <a:lvl2pPr>
                        <a:buClr>
                          <a:schemeClr val="tx2"/>
                        </a:buClr>
                        <a:buSzPct val="50000"/>
                        <a:defRPr kumimoji="1"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2pPr>
                      <a:lvl3pPr>
                        <a:buClr>
                          <a:schemeClr val="accent2"/>
                        </a:buClr>
                        <a:defRPr kumimoji="1"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3pPr>
                      <a:lvl4pPr>
                        <a:buClr>
                          <a:schemeClr val="folHlink"/>
                        </a:buClr>
                        <a:buSzPct val="50000"/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4pPr>
                      <a:lvl5pP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七二公斤 </a:t>
                      </a:r>
                    </a:p>
                  </a:txBody>
                  <a:tcPr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65112">
                <a:tc>
                  <a:txBody>
                    <a:bodyPr/>
                    <a:lstStyle>
                      <a:lvl1pPr>
                        <a:defRPr kumimoji="1"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1pPr>
                      <a:lvl2pPr>
                        <a:buClr>
                          <a:schemeClr val="tx2"/>
                        </a:buClr>
                        <a:buSzPct val="50000"/>
                        <a:defRPr kumimoji="1"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2pPr>
                      <a:lvl3pPr>
                        <a:buClr>
                          <a:schemeClr val="accent2"/>
                        </a:buClr>
                        <a:defRPr kumimoji="1"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3pPr>
                      <a:lvl4pPr>
                        <a:buClr>
                          <a:schemeClr val="folHlink"/>
                        </a:buClr>
                        <a:buSzPct val="50000"/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4pPr>
                      <a:lvl5pP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2,468</a:t>
                      </a:r>
                      <a:r>
                        <a:rPr kumimoji="1" lang="zh-TW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人</a:t>
                      </a:r>
                    </a:p>
                  </a:txBody>
                  <a:tcPr marT="45717" marB="4571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defRPr kumimoji="1"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1pPr>
                      <a:lvl2pPr>
                        <a:buClr>
                          <a:schemeClr val="tx2"/>
                        </a:buClr>
                        <a:buSzPct val="50000"/>
                        <a:defRPr kumimoji="1"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2pPr>
                      <a:lvl3pPr>
                        <a:buClr>
                          <a:schemeClr val="accent2"/>
                        </a:buClr>
                        <a:defRPr kumimoji="1"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3pPr>
                      <a:lvl4pPr>
                        <a:buClr>
                          <a:schemeClr val="folHlink"/>
                        </a:buClr>
                        <a:buSzPct val="50000"/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4pPr>
                      <a:lvl5pP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2468</a:t>
                      </a: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人 </a:t>
                      </a:r>
                    </a:p>
                  </a:txBody>
                  <a:tcPr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4" name="文字方塊 3"/>
          <p:cNvSpPr txBox="1"/>
          <p:nvPr/>
        </p:nvSpPr>
        <p:spPr>
          <a:xfrm>
            <a:off x="8495928" y="6381328"/>
            <a:ext cx="6480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000" dirty="0" smtClean="0">
                <a:latin typeface="Times New Roman" panose="02020603050405020304" pitchFamily="18" charset="0"/>
                <a:ea typeface="Microsoft YaHei UI" panose="020B0503020204020204" pitchFamily="34" charset="-122"/>
                <a:cs typeface="Times New Roman" panose="02020603050405020304" pitchFamily="18" charset="0"/>
              </a:rPr>
              <a:t>21</a:t>
            </a:r>
            <a:endParaRPr lang="zh-TW" altLang="en-US" sz="2000" dirty="0">
              <a:latin typeface="Times New Roman" panose="02020603050405020304" pitchFamily="18" charset="0"/>
              <a:ea typeface="Microsoft YaHei UI" panose="020B0503020204020204" pitchFamily="34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17800" name="Group 40"/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3361700940"/>
              </p:ext>
            </p:extLst>
          </p:nvPr>
        </p:nvGraphicFramePr>
        <p:xfrm>
          <a:off x="590364" y="649711"/>
          <a:ext cx="7870068" cy="3537918"/>
        </p:xfrm>
        <a:graphic>
          <a:graphicData uri="http://schemas.openxmlformats.org/drawingml/2006/table">
            <a:tbl>
              <a:tblPr/>
              <a:tblGrid>
                <a:gridCol w="3935034"/>
                <a:gridCol w="3935034"/>
              </a:tblGrid>
              <a:tr h="601532">
                <a:tc>
                  <a:txBody>
                    <a:bodyPr/>
                    <a:lstStyle>
                      <a:lvl1pPr>
                        <a:defRPr kumimoji="1"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1pPr>
                      <a:lvl2pPr>
                        <a:buClr>
                          <a:schemeClr val="tx2"/>
                        </a:buClr>
                        <a:buSzPct val="50000"/>
                        <a:defRPr kumimoji="1"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2pPr>
                      <a:lvl3pPr>
                        <a:buClr>
                          <a:schemeClr val="accent2"/>
                        </a:buClr>
                        <a:defRPr kumimoji="1"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3pPr>
                      <a:lvl4pPr>
                        <a:buClr>
                          <a:schemeClr val="folHlink"/>
                        </a:buClr>
                        <a:buSzPct val="50000"/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4pPr>
                      <a:lvl5pP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3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正確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>
                        <a:defRPr kumimoji="1"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1pPr>
                      <a:lvl2pPr>
                        <a:buClr>
                          <a:schemeClr val="tx2"/>
                        </a:buClr>
                        <a:buSzPct val="50000"/>
                        <a:defRPr kumimoji="1"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2pPr>
                      <a:lvl3pPr>
                        <a:buClr>
                          <a:schemeClr val="accent2"/>
                        </a:buClr>
                        <a:defRPr kumimoji="1"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3pPr>
                      <a:lvl4pPr>
                        <a:buClr>
                          <a:schemeClr val="folHlink"/>
                        </a:buClr>
                        <a:buSzPct val="50000"/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4pPr>
                      <a:lvl5pP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3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誤植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50000"/>
                      </a:schemeClr>
                    </a:solidFill>
                  </a:tcPr>
                </a:tc>
              </a:tr>
              <a:tr h="965946">
                <a:tc>
                  <a:txBody>
                    <a:bodyPr/>
                    <a:lstStyle>
                      <a:lvl1pPr>
                        <a:defRPr kumimoji="1"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1pPr>
                      <a:lvl2pPr>
                        <a:buClr>
                          <a:schemeClr val="tx2"/>
                        </a:buClr>
                        <a:buSzPct val="50000"/>
                        <a:defRPr kumimoji="1"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2pPr>
                      <a:lvl3pPr>
                        <a:buClr>
                          <a:schemeClr val="accent2"/>
                        </a:buClr>
                        <a:defRPr kumimoji="1"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3pPr>
                      <a:lvl4pPr>
                        <a:buClr>
                          <a:schemeClr val="folHlink"/>
                        </a:buClr>
                        <a:buSzPct val="50000"/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4pPr>
                      <a:lvl5pP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事務管理規則共分</a:t>
                      </a:r>
                      <a:r>
                        <a:rPr kumimoji="1" lang="en-US" altLang="zh-TW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15</a:t>
                      </a: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編、</a:t>
                      </a:r>
                      <a:r>
                        <a:rPr kumimoji="1" lang="en-US" altLang="zh-TW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415</a:t>
                      </a: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條條文 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defRPr kumimoji="1"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1pPr>
                      <a:lvl2pPr>
                        <a:buClr>
                          <a:schemeClr val="tx2"/>
                        </a:buClr>
                        <a:buSzPct val="50000"/>
                        <a:defRPr kumimoji="1"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2pPr>
                      <a:lvl3pPr>
                        <a:buClr>
                          <a:schemeClr val="accent2"/>
                        </a:buClr>
                        <a:defRPr kumimoji="1"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3pPr>
                      <a:lvl4pPr>
                        <a:buClr>
                          <a:schemeClr val="folHlink"/>
                        </a:buClr>
                        <a:buSzPct val="50000"/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4pPr>
                      <a:lvl5pP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事務管理規則共分十五編、四一五條條文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65946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 sz="2800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itchFamily="2" charset="2"/>
                        <a:defRPr kumimoji="1" sz="2400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itchFamily="2" charset="2"/>
                        <a:defRPr kumimoji="1" sz="2000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地址「</a:t>
                      </a:r>
                      <a:r>
                        <a:rPr kumimoji="1" lang="en-US" altLang="zh-TW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4</a:t>
                      </a: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樓」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 sz="2800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itchFamily="2" charset="2"/>
                        <a:defRPr kumimoji="1" sz="2400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itchFamily="2" charset="2"/>
                        <a:defRPr kumimoji="1" sz="2000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地址「</a:t>
                      </a:r>
                      <a:r>
                        <a:rPr kumimoji="1" lang="en-US" altLang="zh-TW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4F</a:t>
                      </a: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」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65946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 sz="2800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itchFamily="2" charset="2"/>
                        <a:defRPr kumimoji="1" sz="2400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itchFamily="2" charset="2"/>
                        <a:defRPr kumimoji="1" sz="2000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1</a:t>
                      </a: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份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 sz="2800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itchFamily="2" charset="2"/>
                        <a:defRPr kumimoji="1" sz="2400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itchFamily="2" charset="2"/>
                        <a:defRPr kumimoji="1" sz="2000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乙份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5" name="文字方塊 4"/>
          <p:cNvSpPr txBox="1"/>
          <p:nvPr/>
        </p:nvSpPr>
        <p:spPr>
          <a:xfrm>
            <a:off x="8495928" y="6381328"/>
            <a:ext cx="6480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000" dirty="0" smtClean="0">
                <a:latin typeface="Times New Roman" panose="02020603050405020304" pitchFamily="18" charset="0"/>
                <a:ea typeface="Microsoft YaHei UI" panose="020B0503020204020204" pitchFamily="34" charset="-122"/>
                <a:cs typeface="Times New Roman" panose="02020603050405020304" pitchFamily="18" charset="0"/>
              </a:rPr>
              <a:t>22</a:t>
            </a:r>
            <a:endParaRPr lang="zh-TW" altLang="en-US" sz="2000" dirty="0">
              <a:latin typeface="Times New Roman" panose="02020603050405020304" pitchFamily="18" charset="0"/>
              <a:ea typeface="Microsoft YaHei UI" panose="020B0503020204020204" pitchFamily="34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Group 3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045405439"/>
              </p:ext>
            </p:extLst>
          </p:nvPr>
        </p:nvGraphicFramePr>
        <p:xfrm>
          <a:off x="611560" y="692696"/>
          <a:ext cx="7772400" cy="5529737"/>
        </p:xfrm>
        <a:graphic>
          <a:graphicData uri="http://schemas.openxmlformats.org/drawingml/2006/table">
            <a:tbl>
              <a:tblPr/>
              <a:tblGrid>
                <a:gridCol w="3886200"/>
                <a:gridCol w="3886200"/>
              </a:tblGrid>
              <a:tr h="5352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 sz="2800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itchFamily="2" charset="2"/>
                        <a:defRPr kumimoji="1" sz="2400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itchFamily="2" charset="2"/>
                        <a:defRPr kumimoji="1" sz="2000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3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正確</a:t>
                      </a:r>
                    </a:p>
                  </a:txBody>
                  <a:tcPr marT="45709" marB="4570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 sz="2800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itchFamily="2" charset="2"/>
                        <a:defRPr kumimoji="1" sz="2400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itchFamily="2" charset="2"/>
                        <a:defRPr kumimoji="1" sz="2000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3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誤植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50000"/>
                      </a:schemeClr>
                    </a:solidFill>
                  </a:tcPr>
                </a:tc>
              </a:tr>
              <a:tr h="1887599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 sz="2800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itchFamily="2" charset="2"/>
                        <a:defRPr kumimoji="1" sz="2400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itchFamily="2" charset="2"/>
                        <a:defRPr kumimoji="1" sz="2000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修正規定「第</a:t>
                      </a:r>
                      <a:r>
                        <a:rPr kumimoji="1" lang="en-US" altLang="zh-TW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點」、「第</a:t>
                      </a:r>
                      <a:r>
                        <a:rPr kumimoji="1" lang="en-US" altLang="zh-TW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3</a:t>
                      </a: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點」、「第</a:t>
                      </a:r>
                      <a:r>
                        <a:rPr kumimoji="1" lang="en-US" altLang="zh-TW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5</a:t>
                      </a: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點」、「第</a:t>
                      </a:r>
                      <a:r>
                        <a:rPr kumimoji="1" lang="en-US" altLang="zh-TW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6</a:t>
                      </a: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點」及「第</a:t>
                      </a:r>
                      <a:r>
                        <a:rPr kumimoji="1" lang="en-US" altLang="zh-TW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3</a:t>
                      </a: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點」等 </a:t>
                      </a:r>
                    </a:p>
                  </a:txBody>
                  <a:tcPr marT="45709" marB="4570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 sz="2800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itchFamily="2" charset="2"/>
                        <a:defRPr kumimoji="1" sz="2400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itchFamily="2" charset="2"/>
                        <a:defRPr kumimoji="1" sz="2000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修正規定「第二點」、「第三點」、「第五點」、「第六點」及「第三點」等 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0416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 sz="2800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itchFamily="2" charset="2"/>
                        <a:defRPr kumimoji="1" sz="2400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itchFamily="2" charset="2"/>
                        <a:defRPr kumimoji="1" sz="2000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1</a:t>
                      </a: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家廠商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 sz="2800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itchFamily="2" charset="2"/>
                        <a:defRPr kumimoji="1" sz="2400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itchFamily="2" charset="2"/>
                        <a:defRPr kumimoji="1" sz="2000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一家廠商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0416">
                <a:tc>
                  <a:txBody>
                    <a:bodyPr/>
                    <a:lstStyle>
                      <a:lvl1pPr>
                        <a:defRPr kumimoji="1"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1pPr>
                      <a:lvl2pPr>
                        <a:buClr>
                          <a:schemeClr val="tx2"/>
                        </a:buClr>
                        <a:buSzPct val="50000"/>
                        <a:defRPr kumimoji="1"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2pPr>
                      <a:lvl3pPr>
                        <a:buClr>
                          <a:schemeClr val="accent2"/>
                        </a:buClr>
                        <a:defRPr kumimoji="1"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3pPr>
                      <a:lvl4pPr>
                        <a:buClr>
                          <a:schemeClr val="folHlink"/>
                        </a:buClr>
                        <a:buSzPct val="50000"/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4pPr>
                      <a:lvl5pP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附件</a:t>
                      </a:r>
                      <a:r>
                        <a:rPr kumimoji="1" lang="en-US" altLang="zh-TW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1</a:t>
                      </a: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；附表</a:t>
                      </a:r>
                      <a:r>
                        <a:rPr kumimoji="1" lang="en-US" altLang="zh-TW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2 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defRPr kumimoji="1"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1pPr>
                      <a:lvl2pPr>
                        <a:buClr>
                          <a:schemeClr val="tx2"/>
                        </a:buClr>
                        <a:buSzPct val="50000"/>
                        <a:defRPr kumimoji="1"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2pPr>
                      <a:lvl3pPr>
                        <a:buClr>
                          <a:schemeClr val="accent2"/>
                        </a:buClr>
                        <a:defRPr kumimoji="1"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3pPr>
                      <a:lvl4pPr>
                        <a:buClr>
                          <a:schemeClr val="folHlink"/>
                        </a:buClr>
                        <a:buSzPct val="50000"/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4pPr>
                      <a:lvl5pP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附件一；附表二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0416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 sz="2800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itchFamily="2" charset="2"/>
                        <a:defRPr kumimoji="1" sz="2400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itchFamily="2" charset="2"/>
                        <a:defRPr kumimoji="1" sz="2000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支票「</a:t>
                      </a:r>
                      <a:r>
                        <a:rPr kumimoji="1" lang="en-US" altLang="zh-TW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1</a:t>
                      </a: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紙」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 sz="2800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itchFamily="2" charset="2"/>
                        <a:defRPr kumimoji="1" sz="2400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itchFamily="2" charset="2"/>
                        <a:defRPr kumimoji="1" sz="2000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一只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0416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 sz="2800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itchFamily="2" charset="2"/>
                        <a:defRPr kumimoji="1" sz="2400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itchFamily="2" charset="2"/>
                        <a:defRPr kumimoji="1" sz="2000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20</a:t>
                      </a: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年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 sz="2800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itchFamily="2" charset="2"/>
                        <a:defRPr kumimoji="1" sz="2400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itchFamily="2" charset="2"/>
                        <a:defRPr kumimoji="1" sz="2000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二十年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0416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 sz="2800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itchFamily="2" charset="2"/>
                        <a:defRPr kumimoji="1" sz="2400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itchFamily="2" charset="2"/>
                        <a:defRPr kumimoji="1" sz="2000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4</a:t>
                      </a: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組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 sz="2800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itchFamily="2" charset="2"/>
                        <a:defRPr kumimoji="1" sz="2400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itchFamily="2" charset="2"/>
                        <a:defRPr kumimoji="1" sz="2000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四組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6" name="文字方塊 5"/>
          <p:cNvSpPr txBox="1"/>
          <p:nvPr/>
        </p:nvSpPr>
        <p:spPr>
          <a:xfrm>
            <a:off x="8495928" y="6381328"/>
            <a:ext cx="6480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000" dirty="0" smtClean="0">
                <a:latin typeface="Times New Roman" panose="02020603050405020304" pitchFamily="18" charset="0"/>
                <a:ea typeface="Microsoft YaHei UI" panose="020B0503020204020204" pitchFamily="34" charset="-122"/>
                <a:cs typeface="Times New Roman" panose="02020603050405020304" pitchFamily="18" charset="0"/>
              </a:rPr>
              <a:t>23</a:t>
            </a:r>
            <a:endParaRPr lang="zh-TW" altLang="en-US" sz="2000" dirty="0">
              <a:latin typeface="Times New Roman" panose="02020603050405020304" pitchFamily="18" charset="0"/>
              <a:ea typeface="Microsoft YaHei UI" panose="020B0503020204020204" pitchFamily="34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Group 3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299178088"/>
              </p:ext>
            </p:extLst>
          </p:nvPr>
        </p:nvGraphicFramePr>
        <p:xfrm>
          <a:off x="611560" y="692696"/>
          <a:ext cx="7772400" cy="3240360"/>
        </p:xfrm>
        <a:graphic>
          <a:graphicData uri="http://schemas.openxmlformats.org/drawingml/2006/table">
            <a:tbl>
              <a:tblPr/>
              <a:tblGrid>
                <a:gridCol w="3886200"/>
                <a:gridCol w="3886200"/>
              </a:tblGrid>
              <a:tr h="744504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 sz="2800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itchFamily="2" charset="2"/>
                        <a:defRPr kumimoji="1" sz="2400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itchFamily="2" charset="2"/>
                        <a:defRPr kumimoji="1" sz="2000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3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正確</a:t>
                      </a:r>
                    </a:p>
                  </a:txBody>
                  <a:tcPr marT="45709" marB="4570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 sz="2800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itchFamily="2" charset="2"/>
                        <a:defRPr kumimoji="1" sz="2400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itchFamily="2" charset="2"/>
                        <a:defRPr kumimoji="1" sz="2000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3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誤植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50000"/>
                      </a:schemeClr>
                    </a:solidFill>
                  </a:tcPr>
                </a:tc>
              </a:tr>
              <a:tr h="698394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 sz="2800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itchFamily="2" charset="2"/>
                        <a:defRPr kumimoji="1" sz="2400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itchFamily="2" charset="2"/>
                        <a:defRPr kumimoji="1" sz="2000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5</a:t>
                      </a: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大項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 sz="2800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itchFamily="2" charset="2"/>
                        <a:defRPr kumimoji="1" sz="2400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itchFamily="2" charset="2"/>
                        <a:defRPr kumimoji="1" sz="2000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五大項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98394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 sz="2800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itchFamily="2" charset="2"/>
                        <a:defRPr kumimoji="1" sz="2400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itchFamily="2" charset="2"/>
                        <a:defRPr kumimoji="1" sz="2000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4</a:t>
                      </a: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月至</a:t>
                      </a:r>
                      <a:r>
                        <a:rPr kumimoji="1" lang="en-US" altLang="zh-TW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7</a:t>
                      </a: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月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 sz="2800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itchFamily="2" charset="2"/>
                        <a:defRPr kumimoji="1" sz="2400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itchFamily="2" charset="2"/>
                        <a:defRPr kumimoji="1" sz="2000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四月至七月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9906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 sz="2800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itchFamily="2" charset="2"/>
                        <a:defRPr kumimoji="1" sz="2400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itchFamily="2" charset="2"/>
                        <a:defRPr kumimoji="1" sz="2000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2800" b="0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稿及契約書機關地址「</a:t>
                      </a:r>
                      <a:r>
                        <a:rPr kumimoji="1" lang="en-US" altLang="zh-TW" sz="2800" b="0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3</a:t>
                      </a:r>
                      <a:r>
                        <a:rPr kumimoji="1" lang="zh-TW" altLang="en-US" sz="2800" b="0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段」</a:t>
                      </a: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 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 sz="2800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itchFamily="2" charset="2"/>
                        <a:defRPr kumimoji="1" sz="2400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itchFamily="2" charset="2"/>
                        <a:defRPr kumimoji="1" sz="2000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三段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4" name="文字方塊 3"/>
          <p:cNvSpPr txBox="1"/>
          <p:nvPr/>
        </p:nvSpPr>
        <p:spPr>
          <a:xfrm>
            <a:off x="8495928" y="6381328"/>
            <a:ext cx="6480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000" dirty="0" smtClean="0">
                <a:latin typeface="Times New Roman" panose="02020603050405020304" pitchFamily="18" charset="0"/>
                <a:ea typeface="Microsoft YaHei UI" panose="020B0503020204020204" pitchFamily="34" charset="-122"/>
                <a:cs typeface="Times New Roman" panose="02020603050405020304" pitchFamily="18" charset="0"/>
              </a:rPr>
              <a:t>24</a:t>
            </a:r>
            <a:endParaRPr lang="zh-TW" altLang="en-US" sz="2000" dirty="0">
              <a:latin typeface="Times New Roman" panose="02020603050405020304" pitchFamily="18" charset="0"/>
              <a:ea typeface="Microsoft YaHei UI" panose="020B0503020204020204" pitchFamily="34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4947726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7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722313" y="620688"/>
            <a:ext cx="7772400" cy="792088"/>
          </a:xfrm>
          <a:prstGeom prst="rect">
            <a:avLst/>
          </a:prstGeom>
        </p:spPr>
        <p:txBody>
          <a:bodyPr/>
          <a:lstStyle/>
          <a:p>
            <a:pPr marL="0" indent="0">
              <a:buNone/>
            </a:pPr>
            <a:r>
              <a:rPr lang="zh-TW" altLang="en-US" b="1" dirty="0" smtClean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二、公文用法</a:t>
            </a:r>
            <a:r>
              <a:rPr lang="en-US" altLang="zh-TW" b="1" dirty="0" smtClean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b="1" dirty="0" smtClean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中文數字</a:t>
            </a:r>
            <a:r>
              <a:rPr lang="en-US" altLang="zh-TW" b="1" dirty="0" smtClean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</a:p>
          <a:p>
            <a:pPr marL="0" indent="0">
              <a:buNone/>
            </a:pPr>
            <a:endParaRPr lang="en-US" altLang="zh-TW" b="1" dirty="0" smtClean="0">
              <a:solidFill>
                <a:schemeClr val="tx2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graphicFrame>
        <p:nvGraphicFramePr>
          <p:cNvPr id="120868" name="Group 3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48573877"/>
              </p:ext>
            </p:extLst>
          </p:nvPr>
        </p:nvGraphicFramePr>
        <p:xfrm>
          <a:off x="827584" y="1422739"/>
          <a:ext cx="7416800" cy="3541716"/>
        </p:xfrm>
        <a:graphic>
          <a:graphicData uri="http://schemas.openxmlformats.org/drawingml/2006/table">
            <a:tbl>
              <a:tblPr/>
              <a:tblGrid>
                <a:gridCol w="3887788"/>
                <a:gridCol w="3529012"/>
              </a:tblGrid>
              <a:tr h="640069">
                <a:tc>
                  <a:txBody>
                    <a:bodyPr/>
                    <a:lstStyle>
                      <a:lvl1pPr>
                        <a:defRPr kumimoji="1"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1pPr>
                      <a:lvl2pPr>
                        <a:buClr>
                          <a:schemeClr val="tx2"/>
                        </a:buClr>
                        <a:buSzPct val="50000"/>
                        <a:defRPr kumimoji="1"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2pPr>
                      <a:lvl3pPr>
                        <a:buClr>
                          <a:schemeClr val="accent2"/>
                        </a:buClr>
                        <a:defRPr kumimoji="1"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3pPr>
                      <a:lvl4pPr>
                        <a:buClr>
                          <a:schemeClr val="folHlink"/>
                        </a:buClr>
                        <a:buSzPct val="50000"/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4pPr>
                      <a:lvl5pP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3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正確</a:t>
                      </a:r>
                    </a:p>
                  </a:txBody>
                  <a:tcPr marT="45715" marB="45715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>
                        <a:defRPr kumimoji="1"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1pPr>
                      <a:lvl2pPr>
                        <a:buClr>
                          <a:schemeClr val="tx2"/>
                        </a:buClr>
                        <a:buSzPct val="50000"/>
                        <a:defRPr kumimoji="1"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2pPr>
                      <a:lvl3pPr>
                        <a:buClr>
                          <a:schemeClr val="accent2"/>
                        </a:buClr>
                        <a:defRPr kumimoji="1"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3pPr>
                      <a:lvl4pPr>
                        <a:buClr>
                          <a:schemeClr val="folHlink"/>
                        </a:buClr>
                        <a:buSzPct val="50000"/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4pPr>
                      <a:lvl5pP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3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誤植 </a:t>
                      </a:r>
                    </a:p>
                  </a:txBody>
                  <a:tcPr marT="45715" marB="4571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50000"/>
                      </a:schemeClr>
                    </a:solidFill>
                  </a:tcPr>
                </a:tc>
              </a:tr>
              <a:tr h="579377">
                <a:tc>
                  <a:txBody>
                    <a:bodyPr/>
                    <a:lstStyle>
                      <a:lvl1pPr>
                        <a:defRPr kumimoji="1"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1pPr>
                      <a:lvl2pPr>
                        <a:buClr>
                          <a:schemeClr val="tx2"/>
                        </a:buClr>
                        <a:buSzPct val="50000"/>
                        <a:defRPr kumimoji="1"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2pPr>
                      <a:lvl3pPr>
                        <a:buClr>
                          <a:schemeClr val="accent2"/>
                        </a:buClr>
                        <a:defRPr kumimoji="1"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3pPr>
                      <a:lvl4pPr>
                        <a:buClr>
                          <a:schemeClr val="folHlink"/>
                        </a:buClr>
                        <a:buSzPct val="50000"/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4pPr>
                      <a:lvl5pP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星期一 </a:t>
                      </a:r>
                    </a:p>
                  </a:txBody>
                  <a:tcPr marT="45715" marB="45715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defRPr kumimoji="1"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1pPr>
                      <a:lvl2pPr>
                        <a:buClr>
                          <a:schemeClr val="tx2"/>
                        </a:buClr>
                        <a:buSzPct val="50000"/>
                        <a:defRPr kumimoji="1"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2pPr>
                      <a:lvl3pPr>
                        <a:buClr>
                          <a:schemeClr val="accent2"/>
                        </a:buClr>
                        <a:defRPr kumimoji="1"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3pPr>
                      <a:lvl4pPr>
                        <a:buClr>
                          <a:schemeClr val="folHlink"/>
                        </a:buClr>
                        <a:buSzPct val="50000"/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4pPr>
                      <a:lvl5pP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星期</a:t>
                      </a:r>
                      <a:r>
                        <a:rPr kumimoji="1" lang="en-US" altLang="zh-TW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1</a:t>
                      </a:r>
                    </a:p>
                  </a:txBody>
                  <a:tcPr marT="45715" marB="4571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80964">
                <a:tc>
                  <a:txBody>
                    <a:bodyPr/>
                    <a:lstStyle>
                      <a:lvl1pPr>
                        <a:defRPr kumimoji="1"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1pPr>
                      <a:lvl2pPr>
                        <a:buClr>
                          <a:schemeClr val="tx2"/>
                        </a:buClr>
                        <a:buSzPct val="50000"/>
                        <a:defRPr kumimoji="1"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2pPr>
                      <a:lvl3pPr>
                        <a:buClr>
                          <a:schemeClr val="accent2"/>
                        </a:buClr>
                        <a:defRPr kumimoji="1"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3pPr>
                      <a:lvl4pPr>
                        <a:buClr>
                          <a:schemeClr val="folHlink"/>
                        </a:buClr>
                        <a:buSzPct val="50000"/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4pPr>
                      <a:lvl5pP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正月初一 </a:t>
                      </a:r>
                    </a:p>
                  </a:txBody>
                  <a:tcPr marT="45715" marB="45715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defRPr kumimoji="1"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1pPr>
                      <a:lvl2pPr>
                        <a:buClr>
                          <a:schemeClr val="tx2"/>
                        </a:buClr>
                        <a:buSzPct val="50000"/>
                        <a:defRPr kumimoji="1"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2pPr>
                      <a:lvl3pPr>
                        <a:buClr>
                          <a:schemeClr val="accent2"/>
                        </a:buClr>
                        <a:defRPr kumimoji="1"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3pPr>
                      <a:lvl4pPr>
                        <a:buClr>
                          <a:schemeClr val="folHlink"/>
                        </a:buClr>
                        <a:buSzPct val="50000"/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4pPr>
                      <a:lvl5pP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正月初</a:t>
                      </a:r>
                      <a:r>
                        <a:rPr kumimoji="1" lang="en-US" altLang="zh-TW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1</a:t>
                      </a:r>
                    </a:p>
                  </a:txBody>
                  <a:tcPr marT="45715" marB="4571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80964">
                <a:tc>
                  <a:txBody>
                    <a:bodyPr/>
                    <a:lstStyle>
                      <a:lvl1pPr>
                        <a:defRPr kumimoji="1"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1pPr>
                      <a:lvl2pPr>
                        <a:buClr>
                          <a:schemeClr val="tx2"/>
                        </a:buClr>
                        <a:buSzPct val="50000"/>
                        <a:defRPr kumimoji="1"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2pPr>
                      <a:lvl3pPr>
                        <a:buClr>
                          <a:schemeClr val="accent2"/>
                        </a:buClr>
                        <a:defRPr kumimoji="1"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3pPr>
                      <a:lvl4pPr>
                        <a:buClr>
                          <a:schemeClr val="folHlink"/>
                        </a:buClr>
                        <a:buSzPct val="50000"/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4pPr>
                      <a:lvl5pP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十分之一 </a:t>
                      </a:r>
                    </a:p>
                  </a:txBody>
                  <a:tcPr marT="45715" marB="45715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defRPr kumimoji="1"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1pPr>
                      <a:lvl2pPr>
                        <a:buClr>
                          <a:schemeClr val="tx2"/>
                        </a:buClr>
                        <a:buSzPct val="50000"/>
                        <a:defRPr kumimoji="1"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2pPr>
                      <a:lvl3pPr>
                        <a:buClr>
                          <a:schemeClr val="accent2"/>
                        </a:buClr>
                        <a:defRPr kumimoji="1"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3pPr>
                      <a:lvl4pPr>
                        <a:buClr>
                          <a:schemeClr val="folHlink"/>
                        </a:buClr>
                        <a:buSzPct val="50000"/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4pPr>
                      <a:lvl5pP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10</a:t>
                      </a: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分之</a:t>
                      </a:r>
                      <a:r>
                        <a:rPr kumimoji="1" lang="en-US" altLang="zh-TW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1 </a:t>
                      </a:r>
                    </a:p>
                  </a:txBody>
                  <a:tcPr marT="45715" marB="4571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79377">
                <a:tc>
                  <a:txBody>
                    <a:bodyPr/>
                    <a:lstStyle>
                      <a:lvl1pPr>
                        <a:defRPr kumimoji="1"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1pPr>
                      <a:lvl2pPr>
                        <a:buClr>
                          <a:schemeClr val="tx2"/>
                        </a:buClr>
                        <a:buSzPct val="50000"/>
                        <a:defRPr kumimoji="1"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2pPr>
                      <a:lvl3pPr>
                        <a:buClr>
                          <a:schemeClr val="accent2"/>
                        </a:buClr>
                        <a:defRPr kumimoji="1"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3pPr>
                      <a:lvl4pPr>
                        <a:buClr>
                          <a:schemeClr val="folHlink"/>
                        </a:buClr>
                        <a:buSzPct val="50000"/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4pPr>
                      <a:lvl5pP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三讀 </a:t>
                      </a:r>
                    </a:p>
                  </a:txBody>
                  <a:tcPr marT="45715" marB="45715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defRPr kumimoji="1"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1pPr>
                      <a:lvl2pPr>
                        <a:buClr>
                          <a:schemeClr val="tx2"/>
                        </a:buClr>
                        <a:buSzPct val="50000"/>
                        <a:defRPr kumimoji="1"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2pPr>
                      <a:lvl3pPr>
                        <a:buClr>
                          <a:schemeClr val="accent2"/>
                        </a:buClr>
                        <a:defRPr kumimoji="1"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3pPr>
                      <a:lvl4pPr>
                        <a:buClr>
                          <a:schemeClr val="folHlink"/>
                        </a:buClr>
                        <a:buSzPct val="50000"/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4pPr>
                      <a:lvl5pP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3</a:t>
                      </a: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讀 </a:t>
                      </a:r>
                    </a:p>
                  </a:txBody>
                  <a:tcPr marT="45715" marB="4571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80964">
                <a:tc>
                  <a:txBody>
                    <a:bodyPr/>
                    <a:lstStyle>
                      <a:lvl1pPr>
                        <a:defRPr kumimoji="1"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1pPr>
                      <a:lvl2pPr>
                        <a:buClr>
                          <a:schemeClr val="tx2"/>
                        </a:buClr>
                        <a:buSzPct val="50000"/>
                        <a:defRPr kumimoji="1"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2pPr>
                      <a:lvl3pPr>
                        <a:buClr>
                          <a:schemeClr val="accent2"/>
                        </a:buClr>
                        <a:defRPr kumimoji="1"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3pPr>
                      <a:lvl4pPr>
                        <a:buClr>
                          <a:schemeClr val="folHlink"/>
                        </a:buClr>
                        <a:buSzPct val="50000"/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4pPr>
                      <a:lvl5pP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約三、四天 </a:t>
                      </a:r>
                    </a:p>
                  </a:txBody>
                  <a:tcPr marT="45715" marB="45715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defRPr kumimoji="1"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1pPr>
                      <a:lvl2pPr>
                        <a:buClr>
                          <a:schemeClr val="tx2"/>
                        </a:buClr>
                        <a:buSzPct val="50000"/>
                        <a:defRPr kumimoji="1"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2pPr>
                      <a:lvl3pPr>
                        <a:buClr>
                          <a:schemeClr val="accent2"/>
                        </a:buClr>
                        <a:defRPr kumimoji="1"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3pPr>
                      <a:lvl4pPr>
                        <a:buClr>
                          <a:schemeClr val="folHlink"/>
                        </a:buClr>
                        <a:buSzPct val="50000"/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4pPr>
                      <a:lvl5pP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約</a:t>
                      </a:r>
                      <a:r>
                        <a:rPr kumimoji="1" lang="en-US" altLang="zh-TW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3</a:t>
                      </a: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、</a:t>
                      </a:r>
                      <a:r>
                        <a:rPr kumimoji="1" lang="en-US" altLang="zh-TW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4</a:t>
                      </a: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天 </a:t>
                      </a:r>
                    </a:p>
                  </a:txBody>
                  <a:tcPr marT="45715" marB="4571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5" name="文字方塊 4"/>
          <p:cNvSpPr txBox="1"/>
          <p:nvPr/>
        </p:nvSpPr>
        <p:spPr>
          <a:xfrm>
            <a:off x="8495928" y="6381328"/>
            <a:ext cx="6480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000" dirty="0" smtClean="0">
                <a:latin typeface="Times New Roman" panose="02020603050405020304" pitchFamily="18" charset="0"/>
                <a:ea typeface="Microsoft YaHei UI" panose="020B0503020204020204" pitchFamily="34" charset="-122"/>
                <a:cs typeface="Times New Roman" panose="02020603050405020304" pitchFamily="18" charset="0"/>
              </a:rPr>
              <a:t>25</a:t>
            </a:r>
            <a:endParaRPr lang="zh-TW" altLang="en-US" sz="2000" dirty="0">
              <a:latin typeface="Times New Roman" panose="02020603050405020304" pitchFamily="18" charset="0"/>
              <a:ea typeface="Microsoft YaHei UI" panose="020B0503020204020204" pitchFamily="34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2915" name="Group 35"/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429264864"/>
              </p:ext>
            </p:extLst>
          </p:nvPr>
        </p:nvGraphicFramePr>
        <p:xfrm>
          <a:off x="579040" y="620688"/>
          <a:ext cx="7916888" cy="5328593"/>
        </p:xfrm>
        <a:graphic>
          <a:graphicData uri="http://schemas.openxmlformats.org/drawingml/2006/table">
            <a:tbl>
              <a:tblPr/>
              <a:tblGrid>
                <a:gridCol w="3958444"/>
                <a:gridCol w="3958444"/>
              </a:tblGrid>
              <a:tr h="741363">
                <a:tc>
                  <a:txBody>
                    <a:bodyPr/>
                    <a:lstStyle>
                      <a:lvl1pPr>
                        <a:defRPr kumimoji="1"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1pPr>
                      <a:lvl2pPr>
                        <a:buClr>
                          <a:schemeClr val="tx2"/>
                        </a:buClr>
                        <a:buSzPct val="50000"/>
                        <a:defRPr kumimoji="1"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2pPr>
                      <a:lvl3pPr>
                        <a:buClr>
                          <a:schemeClr val="accent2"/>
                        </a:buClr>
                        <a:defRPr kumimoji="1"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3pPr>
                      <a:lvl4pPr>
                        <a:buClr>
                          <a:schemeClr val="folHlink"/>
                        </a:buClr>
                        <a:buSzPct val="50000"/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4pPr>
                      <a:lvl5pP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3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正確</a:t>
                      </a:r>
                    </a:p>
                  </a:txBody>
                  <a:tcPr marT="45717" marB="4571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>
                        <a:defRPr kumimoji="1"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1pPr>
                      <a:lvl2pPr>
                        <a:buClr>
                          <a:schemeClr val="tx2"/>
                        </a:buClr>
                        <a:buSzPct val="50000"/>
                        <a:defRPr kumimoji="1"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2pPr>
                      <a:lvl3pPr>
                        <a:buClr>
                          <a:schemeClr val="accent2"/>
                        </a:buClr>
                        <a:defRPr kumimoji="1"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3pPr>
                      <a:lvl4pPr>
                        <a:buClr>
                          <a:schemeClr val="folHlink"/>
                        </a:buClr>
                        <a:buSzPct val="50000"/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4pPr>
                      <a:lvl5pP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3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誤植 </a:t>
                      </a:r>
                    </a:p>
                  </a:txBody>
                  <a:tcPr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50000"/>
                      </a:schemeClr>
                    </a:solidFill>
                  </a:tcPr>
                </a:tc>
              </a:tr>
              <a:tr h="656370">
                <a:tc>
                  <a:txBody>
                    <a:bodyPr/>
                    <a:lstStyle>
                      <a:lvl1pPr>
                        <a:defRPr kumimoji="1"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1pPr>
                      <a:lvl2pPr>
                        <a:buClr>
                          <a:schemeClr val="tx2"/>
                        </a:buClr>
                        <a:buSzPct val="50000"/>
                        <a:defRPr kumimoji="1"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2pPr>
                      <a:lvl3pPr>
                        <a:buClr>
                          <a:schemeClr val="accent2"/>
                        </a:buClr>
                        <a:defRPr kumimoji="1"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3pPr>
                      <a:lvl4pPr>
                        <a:buClr>
                          <a:schemeClr val="folHlink"/>
                        </a:buClr>
                        <a:buSzPct val="50000"/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4pPr>
                      <a:lvl5pP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幾十萬分之一 </a:t>
                      </a:r>
                    </a:p>
                  </a:txBody>
                  <a:tcPr marT="45717" marB="4571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defRPr kumimoji="1"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1pPr>
                      <a:lvl2pPr>
                        <a:buClr>
                          <a:schemeClr val="tx2"/>
                        </a:buClr>
                        <a:buSzPct val="50000"/>
                        <a:defRPr kumimoji="1"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2pPr>
                      <a:lvl3pPr>
                        <a:buClr>
                          <a:schemeClr val="accent2"/>
                        </a:buClr>
                        <a:defRPr kumimoji="1"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3pPr>
                      <a:lvl4pPr>
                        <a:buClr>
                          <a:schemeClr val="folHlink"/>
                        </a:buClr>
                        <a:buSzPct val="50000"/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4pPr>
                      <a:lvl5pP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幾</a:t>
                      </a:r>
                      <a:r>
                        <a:rPr kumimoji="1" lang="en-US" altLang="zh-TW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10</a:t>
                      </a: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萬分之</a:t>
                      </a:r>
                      <a:r>
                        <a:rPr kumimoji="1" lang="en-US" altLang="zh-TW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1 </a:t>
                      </a:r>
                    </a:p>
                  </a:txBody>
                  <a:tcPr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54530">
                <a:tc>
                  <a:txBody>
                    <a:bodyPr/>
                    <a:lstStyle>
                      <a:lvl1pPr>
                        <a:defRPr kumimoji="1"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1pPr>
                      <a:lvl2pPr>
                        <a:buClr>
                          <a:schemeClr val="tx2"/>
                        </a:buClr>
                        <a:buSzPct val="50000"/>
                        <a:defRPr kumimoji="1"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2pPr>
                      <a:lvl3pPr>
                        <a:buClr>
                          <a:schemeClr val="accent2"/>
                        </a:buClr>
                        <a:defRPr kumimoji="1"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3pPr>
                      <a:lvl4pPr>
                        <a:buClr>
                          <a:schemeClr val="folHlink"/>
                        </a:buClr>
                        <a:buSzPct val="50000"/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4pPr>
                      <a:lvl5pP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七千餘人 </a:t>
                      </a:r>
                    </a:p>
                  </a:txBody>
                  <a:tcPr marT="45717" marB="4571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defRPr kumimoji="1"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1pPr>
                      <a:lvl2pPr>
                        <a:buClr>
                          <a:schemeClr val="tx2"/>
                        </a:buClr>
                        <a:buSzPct val="50000"/>
                        <a:defRPr kumimoji="1"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2pPr>
                      <a:lvl3pPr>
                        <a:buClr>
                          <a:schemeClr val="accent2"/>
                        </a:buClr>
                        <a:defRPr kumimoji="1"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3pPr>
                      <a:lvl4pPr>
                        <a:buClr>
                          <a:schemeClr val="folHlink"/>
                        </a:buClr>
                        <a:buSzPct val="50000"/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4pPr>
                      <a:lvl5pP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7</a:t>
                      </a: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千餘人 </a:t>
                      </a:r>
                    </a:p>
                  </a:txBody>
                  <a:tcPr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56370">
                <a:tc>
                  <a:txBody>
                    <a:bodyPr/>
                    <a:lstStyle>
                      <a:lvl1pPr>
                        <a:defRPr kumimoji="1"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1pPr>
                      <a:lvl2pPr>
                        <a:buClr>
                          <a:schemeClr val="tx2"/>
                        </a:buClr>
                        <a:buSzPct val="50000"/>
                        <a:defRPr kumimoji="1"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2pPr>
                      <a:lvl3pPr>
                        <a:buClr>
                          <a:schemeClr val="accent2"/>
                        </a:buClr>
                        <a:defRPr kumimoji="1"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3pPr>
                      <a:lvl4pPr>
                        <a:buClr>
                          <a:schemeClr val="folHlink"/>
                        </a:buClr>
                        <a:buSzPct val="50000"/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4pPr>
                      <a:lvl5pP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二百多人 </a:t>
                      </a:r>
                    </a:p>
                  </a:txBody>
                  <a:tcPr marT="45717" marB="4571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defRPr kumimoji="1"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1pPr>
                      <a:lvl2pPr>
                        <a:buClr>
                          <a:schemeClr val="tx2"/>
                        </a:buClr>
                        <a:buSzPct val="50000"/>
                        <a:defRPr kumimoji="1"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2pPr>
                      <a:lvl3pPr>
                        <a:buClr>
                          <a:schemeClr val="accent2"/>
                        </a:buClr>
                        <a:defRPr kumimoji="1"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3pPr>
                      <a:lvl4pPr>
                        <a:buClr>
                          <a:schemeClr val="folHlink"/>
                        </a:buClr>
                        <a:buSzPct val="50000"/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4pPr>
                      <a:lvl5pP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百多人 </a:t>
                      </a:r>
                    </a:p>
                  </a:txBody>
                  <a:tcPr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54530">
                <a:tc>
                  <a:txBody>
                    <a:bodyPr/>
                    <a:lstStyle>
                      <a:lvl1pPr>
                        <a:defRPr kumimoji="1"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1pPr>
                      <a:lvl2pPr>
                        <a:buClr>
                          <a:schemeClr val="tx2"/>
                        </a:buClr>
                        <a:buSzPct val="50000"/>
                        <a:defRPr kumimoji="1"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2pPr>
                      <a:lvl3pPr>
                        <a:buClr>
                          <a:schemeClr val="accent2"/>
                        </a:buClr>
                        <a:defRPr kumimoji="1"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3pPr>
                      <a:lvl4pPr>
                        <a:buClr>
                          <a:schemeClr val="folHlink"/>
                        </a:buClr>
                        <a:buSzPct val="50000"/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4pPr>
                      <a:lvl5pP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再一次 </a:t>
                      </a:r>
                    </a:p>
                  </a:txBody>
                  <a:tcPr marT="45717" marB="4571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defRPr kumimoji="1"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1pPr>
                      <a:lvl2pPr>
                        <a:buClr>
                          <a:schemeClr val="tx2"/>
                        </a:buClr>
                        <a:buSzPct val="50000"/>
                        <a:defRPr kumimoji="1"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2pPr>
                      <a:lvl3pPr>
                        <a:buClr>
                          <a:schemeClr val="accent2"/>
                        </a:buClr>
                        <a:defRPr kumimoji="1"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3pPr>
                      <a:lvl4pPr>
                        <a:buClr>
                          <a:schemeClr val="folHlink"/>
                        </a:buClr>
                        <a:buSzPct val="50000"/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4pPr>
                      <a:lvl5pP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再</a:t>
                      </a:r>
                      <a:r>
                        <a:rPr kumimoji="1" lang="en-US" altLang="zh-TW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1</a:t>
                      </a: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次 </a:t>
                      </a:r>
                    </a:p>
                  </a:txBody>
                  <a:tcPr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54530">
                <a:tc>
                  <a:txBody>
                    <a:bodyPr/>
                    <a:lstStyle>
                      <a:lvl1pPr>
                        <a:defRPr kumimoji="1"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1pPr>
                      <a:lvl2pPr>
                        <a:buClr>
                          <a:schemeClr val="tx2"/>
                        </a:buClr>
                        <a:buSzPct val="50000"/>
                        <a:defRPr kumimoji="1"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2pPr>
                      <a:lvl3pPr>
                        <a:buClr>
                          <a:schemeClr val="accent2"/>
                        </a:buClr>
                        <a:defRPr kumimoji="1"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3pPr>
                      <a:lvl4pPr>
                        <a:buClr>
                          <a:schemeClr val="folHlink"/>
                        </a:buClr>
                        <a:buSzPct val="50000"/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4pPr>
                      <a:lvl5pP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三大面向 </a:t>
                      </a:r>
                    </a:p>
                  </a:txBody>
                  <a:tcPr marT="45717" marB="4571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defRPr kumimoji="1"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1pPr>
                      <a:lvl2pPr>
                        <a:buClr>
                          <a:schemeClr val="tx2"/>
                        </a:buClr>
                        <a:buSzPct val="50000"/>
                        <a:defRPr kumimoji="1"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2pPr>
                      <a:lvl3pPr>
                        <a:buClr>
                          <a:schemeClr val="accent2"/>
                        </a:buClr>
                        <a:defRPr kumimoji="1"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3pPr>
                      <a:lvl4pPr>
                        <a:buClr>
                          <a:schemeClr val="folHlink"/>
                        </a:buClr>
                        <a:buSzPct val="50000"/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4pPr>
                      <a:lvl5pP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3</a:t>
                      </a: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大面向</a:t>
                      </a:r>
                    </a:p>
                  </a:txBody>
                  <a:tcPr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56370">
                <a:tc>
                  <a:txBody>
                    <a:bodyPr/>
                    <a:lstStyle>
                      <a:lvl1pPr>
                        <a:defRPr kumimoji="1"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1pPr>
                      <a:lvl2pPr>
                        <a:buClr>
                          <a:schemeClr val="tx2"/>
                        </a:buClr>
                        <a:buSzPct val="50000"/>
                        <a:defRPr kumimoji="1"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2pPr>
                      <a:lvl3pPr>
                        <a:buClr>
                          <a:schemeClr val="accent2"/>
                        </a:buClr>
                        <a:defRPr kumimoji="1"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3pPr>
                      <a:lvl4pPr>
                        <a:buClr>
                          <a:schemeClr val="folHlink"/>
                        </a:buClr>
                        <a:buSzPct val="50000"/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4pPr>
                      <a:lvl5pP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四大施政主軸 </a:t>
                      </a:r>
                    </a:p>
                  </a:txBody>
                  <a:tcPr marT="45717" marB="4571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defRPr kumimoji="1"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1pPr>
                      <a:lvl2pPr>
                        <a:buClr>
                          <a:schemeClr val="tx2"/>
                        </a:buClr>
                        <a:buSzPct val="50000"/>
                        <a:defRPr kumimoji="1"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2pPr>
                      <a:lvl3pPr>
                        <a:buClr>
                          <a:schemeClr val="accent2"/>
                        </a:buClr>
                        <a:defRPr kumimoji="1"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3pPr>
                      <a:lvl4pPr>
                        <a:buClr>
                          <a:schemeClr val="folHlink"/>
                        </a:buClr>
                        <a:buSzPct val="50000"/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4pPr>
                      <a:lvl5pP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4</a:t>
                      </a: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大施政主軸 </a:t>
                      </a:r>
                    </a:p>
                  </a:txBody>
                  <a:tcPr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54530">
                <a:tc>
                  <a:txBody>
                    <a:bodyPr/>
                    <a:lstStyle>
                      <a:lvl1pPr>
                        <a:defRPr kumimoji="1"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1pPr>
                      <a:lvl2pPr>
                        <a:buClr>
                          <a:schemeClr val="tx2"/>
                        </a:buClr>
                        <a:buSzPct val="50000"/>
                        <a:defRPr kumimoji="1"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2pPr>
                      <a:lvl3pPr>
                        <a:buClr>
                          <a:schemeClr val="accent2"/>
                        </a:buClr>
                        <a:defRPr kumimoji="1"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3pPr>
                      <a:lvl4pPr>
                        <a:buClr>
                          <a:schemeClr val="folHlink"/>
                        </a:buClr>
                        <a:buSzPct val="50000"/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4pPr>
                      <a:lvl5pP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一次補助 </a:t>
                      </a:r>
                    </a:p>
                  </a:txBody>
                  <a:tcPr marT="45717" marB="4571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defRPr kumimoji="1"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1pPr>
                      <a:lvl2pPr>
                        <a:buClr>
                          <a:schemeClr val="tx2"/>
                        </a:buClr>
                        <a:buSzPct val="50000"/>
                        <a:defRPr kumimoji="1"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2pPr>
                      <a:lvl3pPr>
                        <a:buClr>
                          <a:schemeClr val="accent2"/>
                        </a:buClr>
                        <a:defRPr kumimoji="1"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3pPr>
                      <a:lvl4pPr>
                        <a:buClr>
                          <a:schemeClr val="folHlink"/>
                        </a:buClr>
                        <a:buSzPct val="50000"/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4pPr>
                      <a:lvl5pP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1</a:t>
                      </a: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次補助 </a:t>
                      </a:r>
                    </a:p>
                  </a:txBody>
                  <a:tcPr marT="45717" marB="457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4" name="文字方塊 3"/>
          <p:cNvSpPr txBox="1"/>
          <p:nvPr/>
        </p:nvSpPr>
        <p:spPr>
          <a:xfrm>
            <a:off x="8495928" y="6381328"/>
            <a:ext cx="6480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000" dirty="0" smtClean="0">
                <a:latin typeface="Times New Roman" panose="02020603050405020304" pitchFamily="18" charset="0"/>
                <a:ea typeface="Microsoft YaHei UI" panose="020B0503020204020204" pitchFamily="34" charset="-122"/>
                <a:cs typeface="Times New Roman" panose="02020603050405020304" pitchFamily="18" charset="0"/>
              </a:rPr>
              <a:t>26</a:t>
            </a:r>
            <a:endParaRPr lang="zh-TW" altLang="en-US" sz="2000" dirty="0">
              <a:latin typeface="Times New Roman" panose="02020603050405020304" pitchFamily="18" charset="0"/>
              <a:ea typeface="Microsoft YaHei UI" panose="020B0503020204020204" pitchFamily="34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4970" name="Group 42"/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3607269129"/>
              </p:ext>
            </p:extLst>
          </p:nvPr>
        </p:nvGraphicFramePr>
        <p:xfrm>
          <a:off x="590364" y="764704"/>
          <a:ext cx="7905564" cy="4752527"/>
        </p:xfrm>
        <a:graphic>
          <a:graphicData uri="http://schemas.openxmlformats.org/drawingml/2006/table">
            <a:tbl>
              <a:tblPr/>
              <a:tblGrid>
                <a:gridCol w="3952782"/>
                <a:gridCol w="3952782"/>
              </a:tblGrid>
              <a:tr h="754111">
                <a:tc>
                  <a:txBody>
                    <a:bodyPr/>
                    <a:lstStyle>
                      <a:lvl1pPr>
                        <a:defRPr kumimoji="1"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1pPr>
                      <a:lvl2pPr>
                        <a:buClr>
                          <a:schemeClr val="tx2"/>
                        </a:buClr>
                        <a:buSzPct val="50000"/>
                        <a:defRPr kumimoji="1"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2pPr>
                      <a:lvl3pPr>
                        <a:buClr>
                          <a:schemeClr val="accent2"/>
                        </a:buClr>
                        <a:defRPr kumimoji="1"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3pPr>
                      <a:lvl4pPr>
                        <a:buClr>
                          <a:schemeClr val="folHlink"/>
                        </a:buClr>
                        <a:buSzPct val="50000"/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4pPr>
                      <a:lvl5pP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3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正確</a:t>
                      </a:r>
                    </a:p>
                  </a:txBody>
                  <a:tcPr marT="45716" marB="4571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>
                        <a:defRPr kumimoji="1"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1pPr>
                      <a:lvl2pPr>
                        <a:buClr>
                          <a:schemeClr val="tx2"/>
                        </a:buClr>
                        <a:buSzPct val="50000"/>
                        <a:defRPr kumimoji="1"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2pPr>
                      <a:lvl3pPr>
                        <a:buClr>
                          <a:schemeClr val="accent2"/>
                        </a:buClr>
                        <a:defRPr kumimoji="1"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3pPr>
                      <a:lvl4pPr>
                        <a:buClr>
                          <a:schemeClr val="folHlink"/>
                        </a:buClr>
                        <a:buSzPct val="50000"/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4pPr>
                      <a:lvl5pP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3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誤植</a:t>
                      </a: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50000"/>
                      </a:schemeClr>
                    </a:solidFill>
                  </a:tcPr>
                </a:tc>
              </a:tr>
              <a:tr h="665779">
                <a:tc>
                  <a:txBody>
                    <a:bodyPr/>
                    <a:lstStyle>
                      <a:lvl1pPr>
                        <a:defRPr kumimoji="1"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1pPr>
                      <a:lvl2pPr>
                        <a:buClr>
                          <a:schemeClr val="tx2"/>
                        </a:buClr>
                        <a:buSzPct val="50000"/>
                        <a:defRPr kumimoji="1"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2pPr>
                      <a:lvl3pPr>
                        <a:buClr>
                          <a:schemeClr val="accent2"/>
                        </a:buClr>
                        <a:defRPr kumimoji="1"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3pPr>
                      <a:lvl4pPr>
                        <a:buClr>
                          <a:schemeClr val="folHlink"/>
                        </a:buClr>
                        <a:buSzPct val="50000"/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4pPr>
                      <a:lvl5pP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核四廠 </a:t>
                      </a:r>
                    </a:p>
                  </a:txBody>
                  <a:tcPr marT="45716" marB="4571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defRPr kumimoji="1"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1pPr>
                      <a:lvl2pPr>
                        <a:buClr>
                          <a:schemeClr val="tx2"/>
                        </a:buClr>
                        <a:buSzPct val="50000"/>
                        <a:defRPr kumimoji="1"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2pPr>
                      <a:lvl3pPr>
                        <a:buClr>
                          <a:schemeClr val="accent2"/>
                        </a:buClr>
                        <a:defRPr kumimoji="1"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3pPr>
                      <a:lvl4pPr>
                        <a:buClr>
                          <a:schemeClr val="folHlink"/>
                        </a:buClr>
                        <a:buSzPct val="50000"/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4pPr>
                      <a:lvl5pP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核</a:t>
                      </a:r>
                      <a:r>
                        <a:rPr kumimoji="1" lang="en-US" altLang="zh-TW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4</a:t>
                      </a: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廠 </a:t>
                      </a: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67650">
                <a:tc>
                  <a:txBody>
                    <a:bodyPr/>
                    <a:lstStyle>
                      <a:lvl1pPr>
                        <a:defRPr kumimoji="1"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1pPr>
                      <a:lvl2pPr>
                        <a:buClr>
                          <a:schemeClr val="tx2"/>
                        </a:buClr>
                        <a:buSzPct val="50000"/>
                        <a:defRPr kumimoji="1"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2pPr>
                      <a:lvl3pPr>
                        <a:buClr>
                          <a:schemeClr val="accent2"/>
                        </a:buClr>
                        <a:defRPr kumimoji="1"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3pPr>
                      <a:lvl4pPr>
                        <a:buClr>
                          <a:schemeClr val="folHlink"/>
                        </a:buClr>
                        <a:buSzPct val="50000"/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4pPr>
                      <a:lvl5pP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國土三法 </a:t>
                      </a:r>
                    </a:p>
                  </a:txBody>
                  <a:tcPr marT="45716" marB="4571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defRPr kumimoji="1"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1pPr>
                      <a:lvl2pPr>
                        <a:buClr>
                          <a:schemeClr val="tx2"/>
                        </a:buClr>
                        <a:buSzPct val="50000"/>
                        <a:defRPr kumimoji="1"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2pPr>
                      <a:lvl3pPr>
                        <a:buClr>
                          <a:schemeClr val="accent2"/>
                        </a:buClr>
                        <a:defRPr kumimoji="1"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3pPr>
                      <a:lvl4pPr>
                        <a:buClr>
                          <a:schemeClr val="folHlink"/>
                        </a:buClr>
                        <a:buSzPct val="50000"/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4pPr>
                      <a:lvl5pP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國土</a:t>
                      </a:r>
                      <a:r>
                        <a:rPr kumimoji="1" lang="en-US" altLang="zh-TW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3</a:t>
                      </a: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法 </a:t>
                      </a: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65779">
                <a:tc>
                  <a:txBody>
                    <a:bodyPr/>
                    <a:lstStyle>
                      <a:lvl1pPr>
                        <a:defRPr kumimoji="1"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1pPr>
                      <a:lvl2pPr>
                        <a:buClr>
                          <a:schemeClr val="tx2"/>
                        </a:buClr>
                        <a:buSzPct val="50000"/>
                        <a:defRPr kumimoji="1"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2pPr>
                      <a:lvl3pPr>
                        <a:buClr>
                          <a:schemeClr val="accent2"/>
                        </a:buClr>
                        <a:defRPr kumimoji="1"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3pPr>
                      <a:lvl4pPr>
                        <a:buClr>
                          <a:schemeClr val="folHlink"/>
                        </a:buClr>
                        <a:buSzPct val="50000"/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4pPr>
                      <a:lvl5pP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第二專長 </a:t>
                      </a:r>
                    </a:p>
                  </a:txBody>
                  <a:tcPr marT="45716" marB="4571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defRPr kumimoji="1"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1pPr>
                      <a:lvl2pPr>
                        <a:buClr>
                          <a:schemeClr val="tx2"/>
                        </a:buClr>
                        <a:buSzPct val="50000"/>
                        <a:defRPr kumimoji="1"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2pPr>
                      <a:lvl3pPr>
                        <a:buClr>
                          <a:schemeClr val="accent2"/>
                        </a:buClr>
                        <a:defRPr kumimoji="1"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3pPr>
                      <a:lvl4pPr>
                        <a:buClr>
                          <a:schemeClr val="folHlink"/>
                        </a:buClr>
                        <a:buSzPct val="50000"/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4pPr>
                      <a:lvl5pP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第</a:t>
                      </a:r>
                      <a:r>
                        <a:rPr kumimoji="1" lang="en-US" altLang="zh-TW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專長 </a:t>
                      </a: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67650">
                <a:tc>
                  <a:txBody>
                    <a:bodyPr/>
                    <a:lstStyle>
                      <a:lvl1pPr>
                        <a:defRPr kumimoji="1"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1pPr>
                      <a:lvl2pPr>
                        <a:buClr>
                          <a:schemeClr val="tx2"/>
                        </a:buClr>
                        <a:buSzPct val="50000"/>
                        <a:defRPr kumimoji="1"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2pPr>
                      <a:lvl3pPr>
                        <a:buClr>
                          <a:schemeClr val="accent2"/>
                        </a:buClr>
                        <a:defRPr kumimoji="1"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3pPr>
                      <a:lvl4pPr>
                        <a:buClr>
                          <a:schemeClr val="folHlink"/>
                        </a:buClr>
                        <a:buSzPct val="50000"/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4pPr>
                      <a:lvl5pP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公正第三人 </a:t>
                      </a:r>
                    </a:p>
                  </a:txBody>
                  <a:tcPr marT="45716" marB="4571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defRPr kumimoji="1"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1pPr>
                      <a:lvl2pPr>
                        <a:buClr>
                          <a:schemeClr val="tx2"/>
                        </a:buClr>
                        <a:buSzPct val="50000"/>
                        <a:defRPr kumimoji="1"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2pPr>
                      <a:lvl3pPr>
                        <a:buClr>
                          <a:schemeClr val="accent2"/>
                        </a:buClr>
                        <a:defRPr kumimoji="1"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3pPr>
                      <a:lvl4pPr>
                        <a:buClr>
                          <a:schemeClr val="folHlink"/>
                        </a:buClr>
                        <a:buSzPct val="50000"/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4pPr>
                      <a:lvl5pP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公正第</a:t>
                      </a:r>
                      <a:r>
                        <a:rPr kumimoji="1" lang="en-US" altLang="zh-TW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3</a:t>
                      </a: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人 </a:t>
                      </a: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65779">
                <a:tc>
                  <a:txBody>
                    <a:bodyPr/>
                    <a:lstStyle>
                      <a:lvl1pPr>
                        <a:defRPr kumimoji="1"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1pPr>
                      <a:lvl2pPr>
                        <a:buClr>
                          <a:schemeClr val="tx2"/>
                        </a:buClr>
                        <a:buSzPct val="50000"/>
                        <a:defRPr kumimoji="1"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2pPr>
                      <a:lvl3pPr>
                        <a:buClr>
                          <a:schemeClr val="accent2"/>
                        </a:buClr>
                        <a:defRPr kumimoji="1"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3pPr>
                      <a:lvl4pPr>
                        <a:buClr>
                          <a:schemeClr val="folHlink"/>
                        </a:buClr>
                        <a:buSzPct val="50000"/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4pPr>
                      <a:lvl5pP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第一夫人 </a:t>
                      </a:r>
                    </a:p>
                  </a:txBody>
                  <a:tcPr marT="45716" marB="4571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defRPr kumimoji="1"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1pPr>
                      <a:lvl2pPr>
                        <a:buClr>
                          <a:schemeClr val="tx2"/>
                        </a:buClr>
                        <a:buSzPct val="50000"/>
                        <a:defRPr kumimoji="1"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2pPr>
                      <a:lvl3pPr>
                        <a:buClr>
                          <a:schemeClr val="accent2"/>
                        </a:buClr>
                        <a:defRPr kumimoji="1"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3pPr>
                      <a:lvl4pPr>
                        <a:buClr>
                          <a:schemeClr val="folHlink"/>
                        </a:buClr>
                        <a:buSzPct val="50000"/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4pPr>
                      <a:lvl5pP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第</a:t>
                      </a:r>
                      <a:r>
                        <a:rPr kumimoji="1" lang="en-US" altLang="zh-TW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1</a:t>
                      </a: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夫人 </a:t>
                      </a: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65779">
                <a:tc>
                  <a:txBody>
                    <a:bodyPr/>
                    <a:lstStyle>
                      <a:lvl1pPr>
                        <a:defRPr kumimoji="1"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1pPr>
                      <a:lvl2pPr>
                        <a:buClr>
                          <a:schemeClr val="tx2"/>
                        </a:buClr>
                        <a:buSzPct val="50000"/>
                        <a:defRPr kumimoji="1"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2pPr>
                      <a:lvl3pPr>
                        <a:buClr>
                          <a:schemeClr val="accent2"/>
                        </a:buClr>
                        <a:defRPr kumimoji="1"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3pPr>
                      <a:lvl4pPr>
                        <a:buClr>
                          <a:schemeClr val="folHlink"/>
                        </a:buClr>
                        <a:buSzPct val="50000"/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4pPr>
                      <a:lvl5pP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三級制政府 </a:t>
                      </a:r>
                    </a:p>
                  </a:txBody>
                  <a:tcPr marT="45716" marB="4571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defRPr kumimoji="1"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1pPr>
                      <a:lvl2pPr>
                        <a:buClr>
                          <a:schemeClr val="tx2"/>
                        </a:buClr>
                        <a:buSzPct val="50000"/>
                        <a:defRPr kumimoji="1"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2pPr>
                      <a:lvl3pPr>
                        <a:buClr>
                          <a:schemeClr val="accent2"/>
                        </a:buClr>
                        <a:defRPr kumimoji="1"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3pPr>
                      <a:lvl4pPr>
                        <a:buClr>
                          <a:schemeClr val="folHlink"/>
                        </a:buClr>
                        <a:buSzPct val="50000"/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4pPr>
                      <a:lvl5pP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3</a:t>
                      </a: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級制政府 </a:t>
                      </a: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4" name="文字方塊 3"/>
          <p:cNvSpPr txBox="1"/>
          <p:nvPr/>
        </p:nvSpPr>
        <p:spPr>
          <a:xfrm>
            <a:off x="8495928" y="6381328"/>
            <a:ext cx="6480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000" dirty="0" smtClean="0">
                <a:latin typeface="Times New Roman" panose="02020603050405020304" pitchFamily="18" charset="0"/>
                <a:ea typeface="Microsoft YaHei UI" panose="020B0503020204020204" pitchFamily="34" charset="-122"/>
                <a:cs typeface="Times New Roman" panose="02020603050405020304" pitchFamily="18" charset="0"/>
              </a:rPr>
              <a:t>27</a:t>
            </a:r>
            <a:endParaRPr lang="zh-TW" altLang="en-US" sz="2000" dirty="0">
              <a:latin typeface="Times New Roman" panose="02020603050405020304" pitchFamily="18" charset="0"/>
              <a:ea typeface="Microsoft YaHei UI" panose="020B0503020204020204" pitchFamily="34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9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492919" y="620689"/>
            <a:ext cx="8229600" cy="648072"/>
          </a:xfrm>
          <a:prstGeom prst="rect">
            <a:avLst/>
          </a:prstGeom>
        </p:spPr>
        <p:txBody>
          <a:bodyPr/>
          <a:lstStyle/>
          <a:p>
            <a:pPr marL="0" indent="0">
              <a:buNone/>
            </a:pPr>
            <a:r>
              <a:rPr lang="zh-TW" altLang="en-US" b="1" dirty="0" smtClean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三、公文用法</a:t>
            </a:r>
            <a:r>
              <a:rPr lang="en-US" altLang="zh-TW" b="1" dirty="0" smtClean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b="1" dirty="0" smtClean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常見案例</a:t>
            </a:r>
            <a:r>
              <a:rPr lang="en-US" altLang="zh-TW" b="1" dirty="0" smtClean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</a:p>
          <a:p>
            <a:endParaRPr lang="en-US" altLang="zh-TW" b="1" dirty="0" smtClean="0">
              <a:solidFill>
                <a:schemeClr val="tx2"/>
              </a:solidFill>
            </a:endParaRPr>
          </a:p>
        </p:txBody>
      </p:sp>
      <p:graphicFrame>
        <p:nvGraphicFramePr>
          <p:cNvPr id="127024" name="Group 4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99628126"/>
              </p:ext>
            </p:extLst>
          </p:nvPr>
        </p:nvGraphicFramePr>
        <p:xfrm>
          <a:off x="719138" y="1412776"/>
          <a:ext cx="7669286" cy="4536506"/>
        </p:xfrm>
        <a:graphic>
          <a:graphicData uri="http://schemas.openxmlformats.org/drawingml/2006/table">
            <a:tbl>
              <a:tblPr/>
              <a:tblGrid>
                <a:gridCol w="3780854"/>
                <a:gridCol w="3888432"/>
              </a:tblGrid>
              <a:tr h="668702">
                <a:tc>
                  <a:txBody>
                    <a:bodyPr/>
                    <a:lstStyle>
                      <a:lvl1pPr>
                        <a:defRPr kumimoji="1"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1pPr>
                      <a:lvl2pPr>
                        <a:buClr>
                          <a:schemeClr val="tx2"/>
                        </a:buClr>
                        <a:buSzPct val="50000"/>
                        <a:defRPr kumimoji="1"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2pPr>
                      <a:lvl3pPr>
                        <a:buClr>
                          <a:schemeClr val="accent2"/>
                        </a:buClr>
                        <a:defRPr kumimoji="1"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3pPr>
                      <a:lvl4pPr>
                        <a:buClr>
                          <a:schemeClr val="folHlink"/>
                        </a:buClr>
                        <a:buSzPct val="50000"/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4pPr>
                      <a:lvl5pP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3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正確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>
                        <a:defRPr kumimoji="1"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1pPr>
                      <a:lvl2pPr>
                        <a:buClr>
                          <a:schemeClr val="tx2"/>
                        </a:buClr>
                        <a:buSzPct val="50000"/>
                        <a:defRPr kumimoji="1"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2pPr>
                      <a:lvl3pPr>
                        <a:buClr>
                          <a:schemeClr val="accent2"/>
                        </a:buClr>
                        <a:defRPr kumimoji="1"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3pPr>
                      <a:lvl4pPr>
                        <a:buClr>
                          <a:schemeClr val="folHlink"/>
                        </a:buClr>
                        <a:buSzPct val="50000"/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4pPr>
                      <a:lvl5pP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3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誤植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50000"/>
                      </a:schemeClr>
                    </a:solidFill>
                  </a:tcPr>
                </a:tc>
              </a:tr>
              <a:tr h="1069964">
                <a:tc>
                  <a:txBody>
                    <a:bodyPr/>
                    <a:lstStyle>
                      <a:lvl1pPr>
                        <a:defRPr kumimoji="1"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1pPr>
                      <a:lvl2pPr>
                        <a:buClr>
                          <a:schemeClr val="tx2"/>
                        </a:buClr>
                        <a:buSzPct val="50000"/>
                        <a:defRPr kumimoji="1"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2pPr>
                      <a:lvl3pPr>
                        <a:buClr>
                          <a:schemeClr val="accent2"/>
                        </a:buClr>
                        <a:defRPr kumimoji="1"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3pPr>
                      <a:lvl4pPr>
                        <a:buClr>
                          <a:schemeClr val="folHlink"/>
                        </a:buClr>
                        <a:buSzPct val="50000"/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4pPr>
                      <a:lvl5pP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3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本署訓練中心 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defRPr kumimoji="1"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1pPr>
                      <a:lvl2pPr>
                        <a:buClr>
                          <a:schemeClr val="tx2"/>
                        </a:buClr>
                        <a:buSzPct val="50000"/>
                        <a:defRPr kumimoji="1"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2pPr>
                      <a:lvl3pPr>
                        <a:buClr>
                          <a:schemeClr val="accent2"/>
                        </a:buClr>
                        <a:defRPr kumimoji="1"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3pPr>
                      <a:lvl4pPr>
                        <a:buClr>
                          <a:schemeClr val="folHlink"/>
                        </a:buClr>
                        <a:buSzPct val="50000"/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4pPr>
                      <a:lvl5pP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3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本署南投</a:t>
                      </a:r>
                      <a:r>
                        <a:rPr kumimoji="1" lang="en-US" altLang="zh-TW" sz="3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kumimoji="1" lang="zh-TW" altLang="en-US" sz="3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竹山</a:t>
                      </a:r>
                      <a:r>
                        <a:rPr kumimoji="1" lang="en-US" altLang="zh-TW" sz="3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)</a:t>
                      </a:r>
                      <a:r>
                        <a:rPr kumimoji="1" lang="zh-TW" altLang="en-US" sz="3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訓練中心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98230">
                <a:tc>
                  <a:txBody>
                    <a:bodyPr/>
                    <a:lstStyle>
                      <a:lvl1pPr>
                        <a:defRPr kumimoji="1"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1pPr>
                      <a:lvl2pPr>
                        <a:buClr>
                          <a:schemeClr val="tx2"/>
                        </a:buClr>
                        <a:buSzPct val="50000"/>
                        <a:defRPr kumimoji="1"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2pPr>
                      <a:lvl3pPr>
                        <a:buClr>
                          <a:schemeClr val="accent2"/>
                        </a:buClr>
                        <a:defRPr kumimoji="1"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3pPr>
                      <a:lvl4pPr>
                        <a:buClr>
                          <a:schemeClr val="folHlink"/>
                        </a:buClr>
                        <a:buSzPct val="50000"/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4pPr>
                      <a:lvl5pP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3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新臺幣 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defRPr kumimoji="1"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1pPr>
                      <a:lvl2pPr>
                        <a:buClr>
                          <a:schemeClr val="tx2"/>
                        </a:buClr>
                        <a:buSzPct val="50000"/>
                        <a:defRPr kumimoji="1"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2pPr>
                      <a:lvl3pPr>
                        <a:buClr>
                          <a:schemeClr val="accent2"/>
                        </a:buClr>
                        <a:defRPr kumimoji="1"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3pPr>
                      <a:lvl4pPr>
                        <a:buClr>
                          <a:schemeClr val="folHlink"/>
                        </a:buClr>
                        <a:buSzPct val="50000"/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4pPr>
                      <a:lvl5pP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3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新台幣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99870">
                <a:tc>
                  <a:txBody>
                    <a:bodyPr/>
                    <a:lstStyle>
                      <a:lvl1pPr>
                        <a:defRPr kumimoji="1"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1pPr>
                      <a:lvl2pPr>
                        <a:buClr>
                          <a:schemeClr val="tx2"/>
                        </a:buClr>
                        <a:buSzPct val="50000"/>
                        <a:defRPr kumimoji="1"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2pPr>
                      <a:lvl3pPr>
                        <a:buClr>
                          <a:schemeClr val="accent2"/>
                        </a:buClr>
                        <a:defRPr kumimoji="1"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3pPr>
                      <a:lvl4pPr>
                        <a:buClr>
                          <a:schemeClr val="folHlink"/>
                        </a:buClr>
                        <a:buSzPct val="50000"/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4pPr>
                      <a:lvl5pP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3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會議紀錄</a:t>
                      </a:r>
                      <a:r>
                        <a:rPr kumimoji="1" lang="en-US" altLang="zh-TW" sz="3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 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defRPr kumimoji="1"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1pPr>
                      <a:lvl2pPr>
                        <a:buClr>
                          <a:schemeClr val="tx2"/>
                        </a:buClr>
                        <a:buSzPct val="50000"/>
                        <a:defRPr kumimoji="1"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2pPr>
                      <a:lvl3pPr>
                        <a:buClr>
                          <a:schemeClr val="accent2"/>
                        </a:buClr>
                        <a:defRPr kumimoji="1"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3pPr>
                      <a:lvl4pPr>
                        <a:buClr>
                          <a:schemeClr val="folHlink"/>
                        </a:buClr>
                        <a:buSzPct val="50000"/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4pPr>
                      <a:lvl5pP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3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會議記錄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99870">
                <a:tc>
                  <a:txBody>
                    <a:bodyPr/>
                    <a:lstStyle>
                      <a:lvl1pPr>
                        <a:defRPr kumimoji="1"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1pPr>
                      <a:lvl2pPr>
                        <a:buClr>
                          <a:schemeClr val="tx2"/>
                        </a:buClr>
                        <a:buSzPct val="50000"/>
                        <a:defRPr kumimoji="1"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2pPr>
                      <a:lvl3pPr>
                        <a:buClr>
                          <a:schemeClr val="accent2"/>
                        </a:buClr>
                        <a:defRPr kumimoji="1"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3pPr>
                      <a:lvl4pPr>
                        <a:buClr>
                          <a:schemeClr val="folHlink"/>
                        </a:buClr>
                        <a:buSzPct val="50000"/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4pPr>
                      <a:lvl5pP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3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紀錄：王大明 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defRPr kumimoji="1"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1pPr>
                      <a:lvl2pPr>
                        <a:buClr>
                          <a:schemeClr val="tx2"/>
                        </a:buClr>
                        <a:buSzPct val="50000"/>
                        <a:defRPr kumimoji="1"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2pPr>
                      <a:lvl3pPr>
                        <a:buClr>
                          <a:schemeClr val="accent2"/>
                        </a:buClr>
                        <a:defRPr kumimoji="1"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3pPr>
                      <a:lvl4pPr>
                        <a:buClr>
                          <a:schemeClr val="folHlink"/>
                        </a:buClr>
                        <a:buSzPct val="50000"/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4pPr>
                      <a:lvl5pP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3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記錄：王大明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99870">
                <a:tc>
                  <a:txBody>
                    <a:bodyPr/>
                    <a:lstStyle>
                      <a:lvl1pPr>
                        <a:defRPr kumimoji="1"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1pPr>
                      <a:lvl2pPr>
                        <a:buClr>
                          <a:schemeClr val="tx2"/>
                        </a:buClr>
                        <a:buSzPct val="50000"/>
                        <a:defRPr kumimoji="1"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2pPr>
                      <a:lvl3pPr>
                        <a:buClr>
                          <a:schemeClr val="accent2"/>
                        </a:buClr>
                        <a:defRPr kumimoji="1"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3pPr>
                      <a:lvl4pPr>
                        <a:buClr>
                          <a:schemeClr val="folHlink"/>
                        </a:buClr>
                        <a:buSzPct val="50000"/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4pPr>
                      <a:lvl5pP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3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來臺參訪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defRPr kumimoji="1"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1pPr>
                      <a:lvl2pPr>
                        <a:buClr>
                          <a:schemeClr val="tx2"/>
                        </a:buClr>
                        <a:buSzPct val="50000"/>
                        <a:defRPr kumimoji="1"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2pPr>
                      <a:lvl3pPr>
                        <a:buClr>
                          <a:schemeClr val="accent2"/>
                        </a:buClr>
                        <a:defRPr kumimoji="1"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3pPr>
                      <a:lvl4pPr>
                        <a:buClr>
                          <a:schemeClr val="folHlink"/>
                        </a:buClr>
                        <a:buSzPct val="50000"/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4pPr>
                      <a:lvl5pP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3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來台參訪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5" name="文字方塊 4"/>
          <p:cNvSpPr txBox="1"/>
          <p:nvPr/>
        </p:nvSpPr>
        <p:spPr>
          <a:xfrm>
            <a:off x="8495928" y="6381328"/>
            <a:ext cx="6480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000" dirty="0" smtClean="0">
                <a:latin typeface="Times New Roman" panose="02020603050405020304" pitchFamily="18" charset="0"/>
                <a:ea typeface="Microsoft YaHei UI" panose="020B0503020204020204" pitchFamily="34" charset="-122"/>
                <a:cs typeface="Times New Roman" panose="02020603050405020304" pitchFamily="18" charset="0"/>
              </a:rPr>
              <a:t>28</a:t>
            </a:r>
            <a:endParaRPr lang="zh-TW" altLang="en-US" sz="2000" dirty="0">
              <a:latin typeface="Times New Roman" panose="02020603050405020304" pitchFamily="18" charset="0"/>
              <a:ea typeface="Microsoft YaHei UI" panose="020B0503020204020204" pitchFamily="34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9065" name="Group 41"/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17313635"/>
              </p:ext>
            </p:extLst>
          </p:nvPr>
        </p:nvGraphicFramePr>
        <p:xfrm>
          <a:off x="683568" y="764704"/>
          <a:ext cx="7632848" cy="4176463"/>
        </p:xfrm>
        <a:graphic>
          <a:graphicData uri="http://schemas.openxmlformats.org/drawingml/2006/table">
            <a:tbl>
              <a:tblPr/>
              <a:tblGrid>
                <a:gridCol w="3816424"/>
                <a:gridCol w="3816424"/>
              </a:tblGrid>
              <a:tr h="771030">
                <a:tc>
                  <a:txBody>
                    <a:bodyPr/>
                    <a:lstStyle>
                      <a:lvl1pPr>
                        <a:defRPr kumimoji="1"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1pPr>
                      <a:lvl2pPr>
                        <a:buClr>
                          <a:schemeClr val="tx2"/>
                        </a:buClr>
                        <a:buSzPct val="50000"/>
                        <a:defRPr kumimoji="1"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2pPr>
                      <a:lvl3pPr>
                        <a:buClr>
                          <a:schemeClr val="accent2"/>
                        </a:buClr>
                        <a:defRPr kumimoji="1"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3pPr>
                      <a:lvl4pPr>
                        <a:buClr>
                          <a:schemeClr val="folHlink"/>
                        </a:buClr>
                        <a:buSzPct val="50000"/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4pPr>
                      <a:lvl5pP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3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正確</a:t>
                      </a:r>
                    </a:p>
                  </a:txBody>
                  <a:tcPr marT="45716" marB="4571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>
                        <a:defRPr kumimoji="1"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1pPr>
                      <a:lvl2pPr>
                        <a:buClr>
                          <a:schemeClr val="tx2"/>
                        </a:buClr>
                        <a:buSzPct val="50000"/>
                        <a:defRPr kumimoji="1"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2pPr>
                      <a:lvl3pPr>
                        <a:buClr>
                          <a:schemeClr val="accent2"/>
                        </a:buClr>
                        <a:defRPr kumimoji="1"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3pPr>
                      <a:lvl4pPr>
                        <a:buClr>
                          <a:schemeClr val="folHlink"/>
                        </a:buClr>
                        <a:buSzPct val="50000"/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4pPr>
                      <a:lvl5pP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3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誤植 </a:t>
                      </a: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50000"/>
                      </a:schemeClr>
                    </a:solidFill>
                  </a:tcPr>
                </a:tc>
              </a:tr>
              <a:tr h="680704">
                <a:tc>
                  <a:txBody>
                    <a:bodyPr/>
                    <a:lstStyle>
                      <a:lvl1pPr>
                        <a:defRPr kumimoji="1"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1pPr>
                      <a:lvl2pPr>
                        <a:buClr>
                          <a:schemeClr val="tx2"/>
                        </a:buClr>
                        <a:buSzPct val="50000"/>
                        <a:defRPr kumimoji="1"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2pPr>
                      <a:lvl3pPr>
                        <a:buClr>
                          <a:schemeClr val="accent2"/>
                        </a:buClr>
                        <a:defRPr kumimoji="1"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3pPr>
                      <a:lvl4pPr>
                        <a:buClr>
                          <a:schemeClr val="folHlink"/>
                        </a:buClr>
                        <a:buSzPct val="50000"/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4pPr>
                      <a:lvl5pP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本署主計室</a:t>
                      </a:r>
                    </a:p>
                  </a:txBody>
                  <a:tcPr marT="45716" marB="4571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defRPr kumimoji="1"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1pPr>
                      <a:lvl2pPr>
                        <a:buClr>
                          <a:schemeClr val="tx2"/>
                        </a:buClr>
                        <a:buSzPct val="50000"/>
                        <a:defRPr kumimoji="1"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2pPr>
                      <a:lvl3pPr>
                        <a:buClr>
                          <a:schemeClr val="accent2"/>
                        </a:buClr>
                        <a:defRPr kumimoji="1"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3pPr>
                      <a:lvl4pPr>
                        <a:buClr>
                          <a:schemeClr val="folHlink"/>
                        </a:buClr>
                        <a:buSzPct val="50000"/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4pPr>
                      <a:lvl5pP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本署會計室</a:t>
                      </a: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82617">
                <a:tc>
                  <a:txBody>
                    <a:bodyPr/>
                    <a:lstStyle>
                      <a:lvl1pPr>
                        <a:defRPr kumimoji="1"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1pPr>
                      <a:lvl2pPr>
                        <a:buClr>
                          <a:schemeClr val="tx2"/>
                        </a:buClr>
                        <a:buSzPct val="50000"/>
                        <a:defRPr kumimoji="1"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2pPr>
                      <a:lvl3pPr>
                        <a:buClr>
                          <a:schemeClr val="accent2"/>
                        </a:buClr>
                        <a:defRPr kumimoji="1"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3pPr>
                      <a:lvl4pPr>
                        <a:buClr>
                          <a:schemeClr val="folHlink"/>
                        </a:buClr>
                        <a:buSzPct val="50000"/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4pPr>
                      <a:lvl5pP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行政院主計總處 </a:t>
                      </a:r>
                    </a:p>
                  </a:txBody>
                  <a:tcPr marT="45716" marB="4571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defRPr kumimoji="1"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1pPr>
                      <a:lvl2pPr>
                        <a:buClr>
                          <a:schemeClr val="tx2"/>
                        </a:buClr>
                        <a:buSzPct val="50000"/>
                        <a:defRPr kumimoji="1"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2pPr>
                      <a:lvl3pPr>
                        <a:buClr>
                          <a:schemeClr val="accent2"/>
                        </a:buClr>
                        <a:defRPr kumimoji="1"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3pPr>
                      <a:lvl4pPr>
                        <a:buClr>
                          <a:schemeClr val="folHlink"/>
                        </a:buClr>
                        <a:buSzPct val="50000"/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4pPr>
                      <a:lvl5pP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行政院主計處 </a:t>
                      </a: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80704">
                <a:tc>
                  <a:txBody>
                    <a:bodyPr/>
                    <a:lstStyle>
                      <a:lvl1pPr>
                        <a:defRPr kumimoji="1"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1pPr>
                      <a:lvl2pPr>
                        <a:buClr>
                          <a:schemeClr val="tx2"/>
                        </a:buClr>
                        <a:buSzPct val="50000"/>
                        <a:defRPr kumimoji="1"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2pPr>
                      <a:lvl3pPr>
                        <a:buClr>
                          <a:schemeClr val="accent2"/>
                        </a:buClr>
                        <a:defRPr kumimoji="1"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3pPr>
                      <a:lvl4pPr>
                        <a:buClr>
                          <a:schemeClr val="folHlink"/>
                        </a:buClr>
                        <a:buSzPct val="50000"/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4pPr>
                      <a:lvl5pP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行政院人事行政總處 </a:t>
                      </a:r>
                    </a:p>
                  </a:txBody>
                  <a:tcPr marT="45716" marB="4571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defRPr kumimoji="1"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1pPr>
                      <a:lvl2pPr>
                        <a:buClr>
                          <a:schemeClr val="tx2"/>
                        </a:buClr>
                        <a:buSzPct val="50000"/>
                        <a:defRPr kumimoji="1"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2pPr>
                      <a:lvl3pPr>
                        <a:buClr>
                          <a:schemeClr val="accent2"/>
                        </a:buClr>
                        <a:defRPr kumimoji="1"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3pPr>
                      <a:lvl4pPr>
                        <a:buClr>
                          <a:schemeClr val="folHlink"/>
                        </a:buClr>
                        <a:buSzPct val="50000"/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4pPr>
                      <a:lvl5pP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行政院人事總處 </a:t>
                      </a: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80704">
                <a:tc>
                  <a:txBody>
                    <a:bodyPr/>
                    <a:lstStyle>
                      <a:lvl1pPr>
                        <a:defRPr kumimoji="1"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1pPr>
                      <a:lvl2pPr>
                        <a:buClr>
                          <a:schemeClr val="tx2"/>
                        </a:buClr>
                        <a:buSzPct val="50000"/>
                        <a:defRPr kumimoji="1"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2pPr>
                      <a:lvl3pPr>
                        <a:buClr>
                          <a:schemeClr val="accent2"/>
                        </a:buClr>
                        <a:defRPr kumimoji="1"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3pPr>
                      <a:lvl4pPr>
                        <a:buClr>
                          <a:schemeClr val="folHlink"/>
                        </a:buClr>
                        <a:buSzPct val="50000"/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4pPr>
                      <a:lvl5pP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行政院內政衛福勞動處 </a:t>
                      </a:r>
                    </a:p>
                  </a:txBody>
                  <a:tcPr marT="45716" marB="4571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defRPr kumimoji="1"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1pPr>
                      <a:lvl2pPr>
                        <a:buClr>
                          <a:schemeClr val="tx2"/>
                        </a:buClr>
                        <a:buSzPct val="50000"/>
                        <a:defRPr kumimoji="1"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2pPr>
                      <a:lvl3pPr>
                        <a:buClr>
                          <a:schemeClr val="accent2"/>
                        </a:buClr>
                        <a:defRPr kumimoji="1"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3pPr>
                      <a:lvl4pPr>
                        <a:buClr>
                          <a:schemeClr val="folHlink"/>
                        </a:buClr>
                        <a:buSzPct val="50000"/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4pPr>
                      <a:lvl5pP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行政院衛福勞動處 </a:t>
                      </a: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80704">
                <a:tc>
                  <a:txBody>
                    <a:bodyPr/>
                    <a:lstStyle>
                      <a:lvl1pPr>
                        <a:defRPr kumimoji="1"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1pPr>
                      <a:lvl2pPr>
                        <a:buClr>
                          <a:schemeClr val="tx2"/>
                        </a:buClr>
                        <a:buSzPct val="50000"/>
                        <a:defRPr kumimoji="1"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2pPr>
                      <a:lvl3pPr>
                        <a:buClr>
                          <a:schemeClr val="accent2"/>
                        </a:buClr>
                        <a:defRPr kumimoji="1"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3pPr>
                      <a:lvl4pPr>
                        <a:buClr>
                          <a:schemeClr val="folHlink"/>
                        </a:buClr>
                        <a:buSzPct val="50000"/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4pPr>
                      <a:lvl5pP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支出憑證</a:t>
                      </a:r>
                      <a:r>
                        <a:rPr kumimoji="1" lang="zh-TW" altLang="en-US" sz="28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黏存</a:t>
                      </a: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單 </a:t>
                      </a:r>
                    </a:p>
                  </a:txBody>
                  <a:tcPr marT="45716" marB="4571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defRPr kumimoji="1"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1pPr>
                      <a:lvl2pPr>
                        <a:buClr>
                          <a:schemeClr val="tx2"/>
                        </a:buClr>
                        <a:buSzPct val="50000"/>
                        <a:defRPr kumimoji="1"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2pPr>
                      <a:lvl3pPr>
                        <a:buClr>
                          <a:schemeClr val="accent2"/>
                        </a:buClr>
                        <a:defRPr kumimoji="1"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3pPr>
                      <a:lvl4pPr>
                        <a:buClr>
                          <a:schemeClr val="folHlink"/>
                        </a:buClr>
                        <a:buSzPct val="50000"/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4pPr>
                      <a:lvl5pP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支出憑証粘存單 </a:t>
                      </a:r>
                    </a:p>
                  </a:txBody>
                  <a:tcPr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4" name="文字方塊 3"/>
          <p:cNvSpPr txBox="1"/>
          <p:nvPr/>
        </p:nvSpPr>
        <p:spPr>
          <a:xfrm>
            <a:off x="8495928" y="6381328"/>
            <a:ext cx="6480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000" dirty="0" smtClean="0">
                <a:latin typeface="Times New Roman" panose="02020603050405020304" pitchFamily="18" charset="0"/>
                <a:ea typeface="Microsoft YaHei UI" panose="020B0503020204020204" pitchFamily="34" charset="-122"/>
                <a:cs typeface="Times New Roman" panose="02020603050405020304" pitchFamily="18" charset="0"/>
              </a:rPr>
              <a:t>29</a:t>
            </a:r>
            <a:endParaRPr lang="zh-TW" altLang="en-US" sz="2000" dirty="0">
              <a:latin typeface="Times New Roman" panose="02020603050405020304" pitchFamily="18" charset="0"/>
              <a:ea typeface="Microsoft YaHei UI" panose="020B0503020204020204" pitchFamily="34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1110" name="Group 38"/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3668272968"/>
              </p:ext>
            </p:extLst>
          </p:nvPr>
        </p:nvGraphicFramePr>
        <p:xfrm>
          <a:off x="539553" y="692696"/>
          <a:ext cx="7956376" cy="5544616"/>
        </p:xfrm>
        <a:graphic>
          <a:graphicData uri="http://schemas.openxmlformats.org/drawingml/2006/table">
            <a:tbl>
              <a:tblPr/>
              <a:tblGrid>
                <a:gridCol w="3880867"/>
                <a:gridCol w="4075509"/>
              </a:tblGrid>
              <a:tr h="662134">
                <a:tc>
                  <a:txBody>
                    <a:bodyPr/>
                    <a:lstStyle>
                      <a:lvl1pPr>
                        <a:defRPr kumimoji="1"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1pPr>
                      <a:lvl2pPr>
                        <a:buClr>
                          <a:schemeClr val="tx2"/>
                        </a:buClr>
                        <a:buSzPct val="50000"/>
                        <a:defRPr kumimoji="1"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2pPr>
                      <a:lvl3pPr>
                        <a:buClr>
                          <a:schemeClr val="accent2"/>
                        </a:buClr>
                        <a:defRPr kumimoji="1"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3pPr>
                      <a:lvl4pPr>
                        <a:buClr>
                          <a:schemeClr val="folHlink"/>
                        </a:buClr>
                        <a:buSzPct val="50000"/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4pPr>
                      <a:lvl5pP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3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正確</a:t>
                      </a:r>
                    </a:p>
                  </a:txBody>
                  <a:tcPr marT="45712" marB="4571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>
                        <a:defRPr kumimoji="1"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1pPr>
                      <a:lvl2pPr>
                        <a:buClr>
                          <a:schemeClr val="tx2"/>
                        </a:buClr>
                        <a:buSzPct val="50000"/>
                        <a:defRPr kumimoji="1"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2pPr>
                      <a:lvl3pPr>
                        <a:buClr>
                          <a:schemeClr val="accent2"/>
                        </a:buClr>
                        <a:defRPr kumimoji="1"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3pPr>
                      <a:lvl4pPr>
                        <a:buClr>
                          <a:schemeClr val="folHlink"/>
                        </a:buClr>
                        <a:buSzPct val="50000"/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4pPr>
                      <a:lvl5pP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3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誤植 </a:t>
                      </a:r>
                    </a:p>
                  </a:txBody>
                  <a:tcPr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50000"/>
                      </a:schemeClr>
                    </a:solidFill>
                  </a:tcPr>
                </a:tc>
              </a:tr>
              <a:tr h="586176">
                <a:tc>
                  <a:txBody>
                    <a:bodyPr/>
                    <a:lstStyle>
                      <a:lvl1pPr>
                        <a:defRPr kumimoji="1"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1pPr>
                      <a:lvl2pPr>
                        <a:buClr>
                          <a:schemeClr val="tx2"/>
                        </a:buClr>
                        <a:buSzPct val="50000"/>
                        <a:defRPr kumimoji="1"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2pPr>
                      <a:lvl3pPr>
                        <a:buClr>
                          <a:schemeClr val="accent2"/>
                        </a:buClr>
                        <a:defRPr kumimoji="1"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3pPr>
                      <a:lvl4pPr>
                        <a:buClr>
                          <a:schemeClr val="folHlink"/>
                        </a:buClr>
                        <a:buSzPct val="50000"/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4pPr>
                      <a:lvl5pP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內政部國會組 </a:t>
                      </a:r>
                    </a:p>
                  </a:txBody>
                  <a:tcPr marT="45712" marB="4571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defRPr kumimoji="1"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1pPr>
                      <a:lvl2pPr>
                        <a:buClr>
                          <a:schemeClr val="tx2"/>
                        </a:buClr>
                        <a:buSzPct val="50000"/>
                        <a:defRPr kumimoji="1"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2pPr>
                      <a:lvl3pPr>
                        <a:buClr>
                          <a:schemeClr val="accent2"/>
                        </a:buClr>
                        <a:defRPr kumimoji="1"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3pPr>
                      <a:lvl4pPr>
                        <a:buClr>
                          <a:schemeClr val="folHlink"/>
                        </a:buClr>
                        <a:buSzPct val="50000"/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4pPr>
                      <a:lvl5pP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內政部秘書室</a:t>
                      </a:r>
                      <a:r>
                        <a:rPr kumimoji="1" lang="en-US" altLang="zh-TW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kumimoji="1" lang="zh-TW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國會組</a:t>
                      </a:r>
                      <a:r>
                        <a:rPr kumimoji="1" lang="en-US" altLang="zh-TW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) </a:t>
                      </a:r>
                    </a:p>
                  </a:txBody>
                  <a:tcPr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84533">
                <a:tc>
                  <a:txBody>
                    <a:bodyPr/>
                    <a:lstStyle>
                      <a:lvl1pPr>
                        <a:defRPr kumimoji="1"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1pPr>
                      <a:lvl2pPr>
                        <a:buClr>
                          <a:schemeClr val="tx2"/>
                        </a:buClr>
                        <a:buSzPct val="50000"/>
                        <a:defRPr kumimoji="1"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2pPr>
                      <a:lvl3pPr>
                        <a:buClr>
                          <a:schemeClr val="accent2"/>
                        </a:buClr>
                        <a:defRPr kumimoji="1"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3pPr>
                      <a:lvl4pPr>
                        <a:buClr>
                          <a:schemeClr val="folHlink"/>
                        </a:buClr>
                        <a:buSzPct val="50000"/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4pPr>
                      <a:lvl5pP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簽稿</a:t>
                      </a:r>
                      <a:r>
                        <a:rPr kumimoji="1" lang="zh-TW" altLang="en-US" sz="28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併</a:t>
                      </a: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陳 </a:t>
                      </a:r>
                    </a:p>
                  </a:txBody>
                  <a:tcPr marT="45712" marB="4571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defRPr kumimoji="1"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1pPr>
                      <a:lvl2pPr>
                        <a:buClr>
                          <a:schemeClr val="tx2"/>
                        </a:buClr>
                        <a:buSzPct val="50000"/>
                        <a:defRPr kumimoji="1"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2pPr>
                      <a:lvl3pPr>
                        <a:buClr>
                          <a:schemeClr val="accent2"/>
                        </a:buClr>
                        <a:defRPr kumimoji="1"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3pPr>
                      <a:lvl4pPr>
                        <a:buClr>
                          <a:schemeClr val="folHlink"/>
                        </a:buClr>
                        <a:buSzPct val="50000"/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4pPr>
                      <a:lvl5pP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簽稿並陳 </a:t>
                      </a:r>
                    </a:p>
                  </a:txBody>
                  <a:tcPr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86176">
                <a:tc>
                  <a:txBody>
                    <a:bodyPr/>
                    <a:lstStyle>
                      <a:lvl1pPr>
                        <a:defRPr kumimoji="1"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1pPr>
                      <a:lvl2pPr>
                        <a:buClr>
                          <a:schemeClr val="tx2"/>
                        </a:buClr>
                        <a:buSzPct val="50000"/>
                        <a:defRPr kumimoji="1"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2pPr>
                      <a:lvl3pPr>
                        <a:buClr>
                          <a:schemeClr val="accent2"/>
                        </a:buClr>
                        <a:defRPr kumimoji="1"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3pPr>
                      <a:lvl4pPr>
                        <a:buClr>
                          <a:schemeClr val="folHlink"/>
                        </a:buClr>
                        <a:buSzPct val="50000"/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4pPr>
                      <a:lvl5pP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預</a:t>
                      </a:r>
                      <a:r>
                        <a:rPr kumimoji="1" lang="zh-TW" altLang="en-US" sz="28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定</a:t>
                      </a: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進度 </a:t>
                      </a:r>
                    </a:p>
                  </a:txBody>
                  <a:tcPr marT="45712" marB="4571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defRPr kumimoji="1"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1pPr>
                      <a:lvl2pPr>
                        <a:buClr>
                          <a:schemeClr val="tx2"/>
                        </a:buClr>
                        <a:buSzPct val="50000"/>
                        <a:defRPr kumimoji="1"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2pPr>
                      <a:lvl3pPr>
                        <a:buClr>
                          <a:schemeClr val="accent2"/>
                        </a:buClr>
                        <a:defRPr kumimoji="1"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3pPr>
                      <a:lvl4pPr>
                        <a:buClr>
                          <a:schemeClr val="folHlink"/>
                        </a:buClr>
                        <a:buSzPct val="50000"/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4pPr>
                      <a:lvl5pP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預訂進度 </a:t>
                      </a:r>
                    </a:p>
                  </a:txBody>
                  <a:tcPr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77444">
                <a:tc>
                  <a:txBody>
                    <a:bodyPr/>
                    <a:lstStyle>
                      <a:lvl1pPr>
                        <a:defRPr kumimoji="1"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1pPr>
                      <a:lvl2pPr>
                        <a:buClr>
                          <a:schemeClr val="tx2"/>
                        </a:buClr>
                        <a:buSzPct val="50000"/>
                        <a:defRPr kumimoji="1"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2pPr>
                      <a:lvl3pPr>
                        <a:buClr>
                          <a:schemeClr val="accent2"/>
                        </a:buClr>
                        <a:defRPr kumimoji="1"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3pPr>
                      <a:lvl4pPr>
                        <a:buClr>
                          <a:schemeClr val="folHlink"/>
                        </a:buClr>
                        <a:buSzPct val="50000"/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4pPr>
                      <a:lvl5pP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身分、成分、部分、一分子 </a:t>
                      </a:r>
                    </a:p>
                  </a:txBody>
                  <a:tcPr marT="45712" marB="4571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defRPr kumimoji="1"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1pPr>
                      <a:lvl2pPr>
                        <a:buClr>
                          <a:schemeClr val="tx2"/>
                        </a:buClr>
                        <a:buSzPct val="50000"/>
                        <a:defRPr kumimoji="1"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2pPr>
                      <a:lvl3pPr>
                        <a:buClr>
                          <a:schemeClr val="accent2"/>
                        </a:buClr>
                        <a:defRPr kumimoji="1"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3pPr>
                      <a:lvl4pPr>
                        <a:buClr>
                          <a:schemeClr val="folHlink"/>
                        </a:buClr>
                        <a:buSzPct val="50000"/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4pPr>
                      <a:lvl5pP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身份、成份、部份、一份子</a:t>
                      </a:r>
                    </a:p>
                  </a:txBody>
                  <a:tcPr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77444">
                <a:tc>
                  <a:txBody>
                    <a:bodyPr/>
                    <a:lstStyle>
                      <a:lvl1pPr>
                        <a:defRPr kumimoji="1"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1pPr>
                      <a:lvl2pPr>
                        <a:buClr>
                          <a:schemeClr val="tx2"/>
                        </a:buClr>
                        <a:buSzPct val="50000"/>
                        <a:defRPr kumimoji="1"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2pPr>
                      <a:lvl3pPr>
                        <a:buClr>
                          <a:schemeClr val="accent2"/>
                        </a:buClr>
                        <a:defRPr kumimoji="1"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3pPr>
                      <a:lvl4pPr>
                        <a:buClr>
                          <a:schemeClr val="folHlink"/>
                        </a:buClr>
                        <a:buSzPct val="50000"/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4pPr>
                      <a:lvl5pP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四周、周圍、周知、周遭 </a:t>
                      </a:r>
                    </a:p>
                  </a:txBody>
                  <a:tcPr marT="45712" marB="4571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defRPr kumimoji="1"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1pPr>
                      <a:lvl2pPr>
                        <a:buClr>
                          <a:schemeClr val="tx2"/>
                        </a:buClr>
                        <a:buSzPct val="50000"/>
                        <a:defRPr kumimoji="1"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2pPr>
                      <a:lvl3pPr>
                        <a:buClr>
                          <a:schemeClr val="accent2"/>
                        </a:buClr>
                        <a:defRPr kumimoji="1"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3pPr>
                      <a:lvl4pPr>
                        <a:buClr>
                          <a:schemeClr val="folHlink"/>
                        </a:buClr>
                        <a:buSzPct val="50000"/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4pPr>
                      <a:lvl5pP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四週、週圍、週知、週遭 </a:t>
                      </a:r>
                    </a:p>
                  </a:txBody>
                  <a:tcPr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86176">
                <a:tc>
                  <a:txBody>
                    <a:bodyPr/>
                    <a:lstStyle>
                      <a:lvl1pPr>
                        <a:defRPr kumimoji="1"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1pPr>
                      <a:lvl2pPr>
                        <a:buClr>
                          <a:schemeClr val="tx2"/>
                        </a:buClr>
                        <a:buSzPct val="50000"/>
                        <a:defRPr kumimoji="1"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2pPr>
                      <a:lvl3pPr>
                        <a:buClr>
                          <a:schemeClr val="accent2"/>
                        </a:buClr>
                        <a:defRPr kumimoji="1"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3pPr>
                      <a:lvl4pPr>
                        <a:buClr>
                          <a:schemeClr val="folHlink"/>
                        </a:buClr>
                        <a:buSzPct val="50000"/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4pPr>
                      <a:lvl5pP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部署 </a:t>
                      </a:r>
                    </a:p>
                  </a:txBody>
                  <a:tcPr marT="45712" marB="4571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defRPr kumimoji="1"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1pPr>
                      <a:lvl2pPr>
                        <a:buClr>
                          <a:schemeClr val="tx2"/>
                        </a:buClr>
                        <a:buSzPct val="50000"/>
                        <a:defRPr kumimoji="1"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2pPr>
                      <a:lvl3pPr>
                        <a:buClr>
                          <a:schemeClr val="accent2"/>
                        </a:buClr>
                        <a:defRPr kumimoji="1"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3pPr>
                      <a:lvl4pPr>
                        <a:buClr>
                          <a:schemeClr val="folHlink"/>
                        </a:buClr>
                        <a:buSzPct val="50000"/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4pPr>
                      <a:lvl5pP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佈署 </a:t>
                      </a:r>
                    </a:p>
                  </a:txBody>
                  <a:tcPr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84533">
                <a:tc>
                  <a:txBody>
                    <a:bodyPr/>
                    <a:lstStyle>
                      <a:lvl1pPr>
                        <a:defRPr kumimoji="1"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1pPr>
                      <a:lvl2pPr>
                        <a:buClr>
                          <a:schemeClr val="tx2"/>
                        </a:buClr>
                        <a:buSzPct val="50000"/>
                        <a:defRPr kumimoji="1"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2pPr>
                      <a:lvl3pPr>
                        <a:buClr>
                          <a:schemeClr val="accent2"/>
                        </a:buClr>
                        <a:defRPr kumimoji="1"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3pPr>
                      <a:lvl4pPr>
                        <a:buClr>
                          <a:schemeClr val="folHlink"/>
                        </a:buClr>
                        <a:buSzPct val="50000"/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4pPr>
                      <a:lvl5pP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布置、分布、公布 </a:t>
                      </a:r>
                    </a:p>
                  </a:txBody>
                  <a:tcPr marT="45712" marB="4571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defRPr kumimoji="1"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1pPr>
                      <a:lvl2pPr>
                        <a:buClr>
                          <a:schemeClr val="tx2"/>
                        </a:buClr>
                        <a:buSzPct val="50000"/>
                        <a:defRPr kumimoji="1"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2pPr>
                      <a:lvl3pPr>
                        <a:buClr>
                          <a:schemeClr val="accent2"/>
                        </a:buClr>
                        <a:defRPr kumimoji="1"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3pPr>
                      <a:lvl4pPr>
                        <a:buClr>
                          <a:schemeClr val="folHlink"/>
                        </a:buClr>
                        <a:buSzPct val="50000"/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4pPr>
                      <a:lvl5pP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佈置、分佈、公佈 </a:t>
                      </a:r>
                    </a:p>
                  </a:txBody>
                  <a:tcPr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4" name="文字方塊 3"/>
          <p:cNvSpPr txBox="1"/>
          <p:nvPr/>
        </p:nvSpPr>
        <p:spPr>
          <a:xfrm>
            <a:off x="8495928" y="6381328"/>
            <a:ext cx="6480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000" dirty="0" smtClean="0">
                <a:latin typeface="Times New Roman" panose="02020603050405020304" pitchFamily="18" charset="0"/>
                <a:ea typeface="Microsoft YaHei UI" panose="020B0503020204020204" pitchFamily="34" charset="-122"/>
                <a:cs typeface="Times New Roman" panose="02020603050405020304" pitchFamily="18" charset="0"/>
              </a:rPr>
              <a:t>30</a:t>
            </a:r>
            <a:endParaRPr lang="zh-TW" altLang="en-US" sz="2000" dirty="0">
              <a:latin typeface="Times New Roman" panose="02020603050405020304" pitchFamily="18" charset="0"/>
              <a:ea typeface="Microsoft YaHei UI" panose="020B0503020204020204" pitchFamily="34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6371" name="Group 51"/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685566869"/>
              </p:ext>
            </p:extLst>
          </p:nvPr>
        </p:nvGraphicFramePr>
        <p:xfrm>
          <a:off x="611560" y="764704"/>
          <a:ext cx="7884368" cy="5040559"/>
        </p:xfrm>
        <a:graphic>
          <a:graphicData uri="http://schemas.openxmlformats.org/drawingml/2006/table">
            <a:tbl>
              <a:tblPr/>
              <a:tblGrid>
                <a:gridCol w="3942184"/>
                <a:gridCol w="3942184"/>
              </a:tblGrid>
              <a:tr h="745949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 sz="2800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itchFamily="2" charset="2"/>
                        <a:defRPr kumimoji="1" sz="2400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itchFamily="2" charset="2"/>
                        <a:defRPr kumimoji="1" sz="2000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3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正確 </a:t>
                      </a:r>
                    </a:p>
                  </a:txBody>
                  <a:tcPr marT="45703" marB="4570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 sz="2800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itchFamily="2" charset="2"/>
                        <a:defRPr kumimoji="1" sz="2400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itchFamily="2" charset="2"/>
                        <a:defRPr kumimoji="1" sz="2000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3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誤植</a:t>
                      </a:r>
                    </a:p>
                  </a:txBody>
                  <a:tcPr marT="45703" marB="4570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50000"/>
                      </a:schemeClr>
                    </a:solidFill>
                  </a:tcPr>
                </a:tc>
              </a:tr>
              <a:tr h="745949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 sz="2800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itchFamily="2" charset="2"/>
                        <a:defRPr kumimoji="1" sz="2400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itchFamily="2" charset="2"/>
                        <a:defRPr kumimoji="1" sz="2000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3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4</a:t>
                      </a:r>
                      <a:r>
                        <a:rPr kumimoji="1" lang="zh-TW" altLang="en-US" sz="3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月</a:t>
                      </a:r>
                      <a:r>
                        <a:rPr kumimoji="1" lang="en-US" altLang="zh-TW" sz="3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3</a:t>
                      </a:r>
                      <a:r>
                        <a:rPr kumimoji="1" lang="zh-TW" altLang="en-US" sz="3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日 </a:t>
                      </a:r>
                    </a:p>
                  </a:txBody>
                  <a:tcPr marT="45703" marB="4570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 sz="2800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itchFamily="2" charset="2"/>
                        <a:defRPr kumimoji="1" sz="2400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itchFamily="2" charset="2"/>
                        <a:defRPr kumimoji="1" sz="2000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3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04</a:t>
                      </a:r>
                      <a:r>
                        <a:rPr kumimoji="1" lang="zh-TW" altLang="en-US" sz="3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月</a:t>
                      </a:r>
                      <a:r>
                        <a:rPr kumimoji="1" lang="en-US" altLang="zh-TW" sz="3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03</a:t>
                      </a:r>
                      <a:r>
                        <a:rPr kumimoji="1" lang="zh-TW" altLang="en-US" sz="3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日 </a:t>
                      </a:r>
                    </a:p>
                  </a:txBody>
                  <a:tcPr marT="45703" marB="4570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492437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 sz="2800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itchFamily="2" charset="2"/>
                        <a:defRPr kumimoji="1" sz="2400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itchFamily="2" charset="2"/>
                        <a:defRPr kumimoji="1" sz="2000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補助新北市</a:t>
                      </a:r>
                      <a:r>
                        <a:rPr kumimoji="1" lang="en-US" altLang="zh-TW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金額新臺幣</a:t>
                      </a:r>
                      <a:r>
                        <a:rPr kumimoji="1" lang="en-US" altLang="zh-TW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【</a:t>
                      </a: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以下同稱</a:t>
                      </a:r>
                      <a:r>
                        <a:rPr kumimoji="1" lang="en-US" altLang="zh-TW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】100</a:t>
                      </a: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萬元</a:t>
                      </a:r>
                      <a:r>
                        <a:rPr kumimoji="1" lang="en-US" altLang="zh-TW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) </a:t>
                      </a:r>
                    </a:p>
                  </a:txBody>
                  <a:tcPr marT="45703" marB="4570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 sz="2800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itchFamily="2" charset="2"/>
                        <a:defRPr kumimoji="1" sz="2400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itchFamily="2" charset="2"/>
                        <a:defRPr kumimoji="1" sz="2000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補助新北市</a:t>
                      </a:r>
                      <a:r>
                        <a:rPr kumimoji="1" lang="en-US" altLang="zh-TW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金額新臺幣</a:t>
                      </a:r>
                      <a:r>
                        <a:rPr kumimoji="1" lang="en-US" altLang="zh-TW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以下同稱</a:t>
                      </a:r>
                      <a:r>
                        <a:rPr kumimoji="1" lang="en-US" altLang="zh-TW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)100</a:t>
                      </a: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萬元</a:t>
                      </a:r>
                      <a:r>
                        <a:rPr kumimoji="1" lang="en-US" altLang="zh-TW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) </a:t>
                      </a:r>
                    </a:p>
                  </a:txBody>
                  <a:tcPr marT="45703" marB="4570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28112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 sz="2800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itchFamily="2" charset="2"/>
                        <a:defRPr kumimoji="1" sz="2400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itchFamily="2" charset="2"/>
                        <a:defRPr kumimoji="1" sz="2000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補助新北市新臺幣</a:t>
                      </a:r>
                      <a:r>
                        <a:rPr kumimoji="1" lang="en-US" altLang="zh-TW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以下同稱</a:t>
                      </a:r>
                      <a:r>
                        <a:rPr kumimoji="1" lang="en-US" altLang="zh-TW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)100</a:t>
                      </a: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萬元 </a:t>
                      </a:r>
                    </a:p>
                  </a:txBody>
                  <a:tcPr marT="45703" marB="4570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 sz="2800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itchFamily="2" charset="2"/>
                        <a:defRPr kumimoji="1" sz="2400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itchFamily="2" charset="2"/>
                        <a:defRPr kumimoji="1" sz="2000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補助新北市新臺幣</a:t>
                      </a:r>
                      <a:r>
                        <a:rPr kumimoji="1" lang="en-US" altLang="zh-TW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【</a:t>
                      </a: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以下同稱</a:t>
                      </a:r>
                      <a:r>
                        <a:rPr kumimoji="1" lang="en-US" altLang="zh-TW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】100</a:t>
                      </a: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萬元 </a:t>
                      </a:r>
                    </a:p>
                  </a:txBody>
                  <a:tcPr marT="45703" marB="4570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28112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 sz="2800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itchFamily="2" charset="2"/>
                        <a:defRPr kumimoji="1" sz="2400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itchFamily="2" charset="2"/>
                        <a:defRPr kumimoji="1" sz="2000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副本：本署綜合企劃組</a:t>
                      </a:r>
                      <a:r>
                        <a:rPr kumimoji="1" lang="en-US" altLang="zh-TW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法制科</a:t>
                      </a:r>
                      <a:r>
                        <a:rPr kumimoji="1" lang="en-US" altLang="zh-TW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) </a:t>
                      </a:r>
                    </a:p>
                  </a:txBody>
                  <a:tcPr marT="45703" marB="4570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 sz="2800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itchFamily="2" charset="2"/>
                        <a:defRPr kumimoji="1" sz="2400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itchFamily="2" charset="2"/>
                        <a:defRPr kumimoji="1" sz="2000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副本：本署綜合企劃組</a:t>
                      </a:r>
                      <a:r>
                        <a:rPr kumimoji="1" lang="en-US" altLang="zh-TW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【</a:t>
                      </a: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法制科</a:t>
                      </a:r>
                      <a:r>
                        <a:rPr kumimoji="1" lang="en-US" altLang="zh-TW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】 </a:t>
                      </a:r>
                    </a:p>
                  </a:txBody>
                  <a:tcPr marT="45703" marB="4570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5" name="文字方塊 4"/>
          <p:cNvSpPr txBox="1"/>
          <p:nvPr/>
        </p:nvSpPr>
        <p:spPr>
          <a:xfrm>
            <a:off x="8495928" y="6381328"/>
            <a:ext cx="6480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000" dirty="0" smtClean="0">
                <a:latin typeface="Times New Roman" panose="02020603050405020304" pitchFamily="18" charset="0"/>
                <a:ea typeface="Microsoft YaHei UI" panose="020B0503020204020204" pitchFamily="34" charset="-122"/>
                <a:cs typeface="Times New Roman" panose="02020603050405020304" pitchFamily="18" charset="0"/>
              </a:rPr>
              <a:t>31</a:t>
            </a:r>
            <a:endParaRPr lang="zh-TW" altLang="en-US" sz="2000" dirty="0">
              <a:latin typeface="Times New Roman" panose="02020603050405020304" pitchFamily="18" charset="0"/>
              <a:ea typeface="Microsoft YaHei UI" panose="020B0503020204020204" pitchFamily="34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9421" name="Group 29"/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591361240"/>
              </p:ext>
            </p:extLst>
          </p:nvPr>
        </p:nvGraphicFramePr>
        <p:xfrm>
          <a:off x="611560" y="764704"/>
          <a:ext cx="7772400" cy="3778250"/>
        </p:xfrm>
        <a:graphic>
          <a:graphicData uri="http://schemas.openxmlformats.org/drawingml/2006/table">
            <a:tbl>
              <a:tblPr/>
              <a:tblGrid>
                <a:gridCol w="3886200"/>
                <a:gridCol w="3886200"/>
              </a:tblGrid>
              <a:tr h="82232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 sz="2800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itchFamily="2" charset="2"/>
                        <a:defRPr kumimoji="1" sz="2400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itchFamily="2" charset="2"/>
                        <a:defRPr kumimoji="1" sz="2000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3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正確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 sz="2800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itchFamily="2" charset="2"/>
                        <a:defRPr kumimoji="1" sz="2400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itchFamily="2" charset="2"/>
                        <a:defRPr kumimoji="1" sz="2000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3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誤植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50000"/>
                      </a:schemeClr>
                    </a:solidFill>
                  </a:tcPr>
                </a:tc>
              </a:tr>
              <a:tr h="10668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 sz="2800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itchFamily="2" charset="2"/>
                        <a:defRPr kumimoji="1" sz="2400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itchFamily="2" charset="2"/>
                        <a:defRPr kumimoji="1" sz="2000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副本：本署綜合企劃組</a:t>
                      </a:r>
                      <a:r>
                        <a:rPr kumimoji="1" lang="en-US" altLang="zh-TW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(</a:t>
                      </a: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法制科</a:t>
                      </a:r>
                      <a:r>
                        <a:rPr kumimoji="1" lang="en-US" altLang="zh-TW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) 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 sz="2800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itchFamily="2" charset="2"/>
                        <a:defRPr kumimoji="1" sz="2400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itchFamily="2" charset="2"/>
                        <a:defRPr kumimoji="1" sz="2000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副本：本署綜合企劃組</a:t>
                      </a:r>
                      <a:r>
                        <a:rPr kumimoji="1" lang="en-US" altLang="zh-TW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(</a:t>
                      </a: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法制</a:t>
                      </a:r>
                      <a:r>
                        <a:rPr kumimoji="1" lang="en-US" altLang="zh-TW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)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668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 sz="2800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itchFamily="2" charset="2"/>
                        <a:defRPr kumimoji="1" sz="2400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itchFamily="2" charset="2"/>
                        <a:defRPr kumimoji="1" sz="2000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副本：本部民政司、消防署 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 sz="2800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itchFamily="2" charset="2"/>
                        <a:defRPr kumimoji="1" sz="2400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itchFamily="2" charset="2"/>
                        <a:defRPr kumimoji="1" sz="2000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副本：本部民政司、本部消防署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2232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 sz="2800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itchFamily="2" charset="2"/>
                        <a:defRPr kumimoji="1" sz="2400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itchFamily="2" charset="2"/>
                        <a:defRPr kumimoji="1" sz="2000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再送本部</a:t>
                      </a:r>
                      <a:r>
                        <a:rPr kumimoji="1" lang="en-US" altLang="zh-TW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(</a:t>
                      </a: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署</a:t>
                      </a:r>
                      <a:r>
                        <a:rPr kumimoji="1" lang="en-US" altLang="zh-TW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)</a:t>
                      </a: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憑辦 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 sz="2800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itchFamily="2" charset="2"/>
                        <a:defRPr kumimoji="1" sz="2400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itchFamily="2" charset="2"/>
                        <a:defRPr kumimoji="1" sz="2000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再送部</a:t>
                      </a:r>
                      <a:r>
                        <a:rPr kumimoji="1" lang="en-US" altLang="zh-TW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(</a:t>
                      </a: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署</a:t>
                      </a:r>
                      <a:r>
                        <a:rPr kumimoji="1" lang="en-US" altLang="zh-TW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)</a:t>
                      </a: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憑辦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5" name="文字方塊 4"/>
          <p:cNvSpPr txBox="1"/>
          <p:nvPr/>
        </p:nvSpPr>
        <p:spPr>
          <a:xfrm>
            <a:off x="8495928" y="6381328"/>
            <a:ext cx="6480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000" dirty="0" smtClean="0">
                <a:latin typeface="Times New Roman" panose="02020603050405020304" pitchFamily="18" charset="0"/>
                <a:ea typeface="Microsoft YaHei UI" panose="020B0503020204020204" pitchFamily="34" charset="-122"/>
                <a:cs typeface="Times New Roman" panose="02020603050405020304" pitchFamily="18" charset="0"/>
              </a:rPr>
              <a:t>32</a:t>
            </a:r>
            <a:endParaRPr lang="zh-TW" altLang="en-US" sz="2000" dirty="0">
              <a:latin typeface="Times New Roman" panose="02020603050405020304" pitchFamily="18" charset="0"/>
              <a:ea typeface="Microsoft YaHei UI" panose="020B0503020204020204" pitchFamily="34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1475" name="Group 35"/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3389170972"/>
              </p:ext>
            </p:extLst>
          </p:nvPr>
        </p:nvGraphicFramePr>
        <p:xfrm>
          <a:off x="611560" y="836710"/>
          <a:ext cx="7772400" cy="5436282"/>
        </p:xfrm>
        <a:graphic>
          <a:graphicData uri="http://schemas.openxmlformats.org/drawingml/2006/table">
            <a:tbl>
              <a:tblPr/>
              <a:tblGrid>
                <a:gridCol w="3886200"/>
                <a:gridCol w="3886200"/>
              </a:tblGrid>
              <a:tr h="727216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 sz="2800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itchFamily="2" charset="2"/>
                        <a:defRPr kumimoji="1" sz="2400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itchFamily="2" charset="2"/>
                        <a:defRPr kumimoji="1" sz="2000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3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正確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 sz="2800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itchFamily="2" charset="2"/>
                        <a:defRPr kumimoji="1" sz="2400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itchFamily="2" charset="2"/>
                        <a:defRPr kumimoji="1" sz="2000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3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誤植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50000"/>
                      </a:schemeClr>
                    </a:solidFill>
                  </a:tcPr>
                </a:tc>
              </a:tr>
              <a:tr h="1072986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 sz="2800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itchFamily="2" charset="2"/>
                        <a:defRPr kumimoji="1" sz="2400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itchFamily="2" charset="2"/>
                        <a:defRPr kumimoji="1" sz="2000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台灣國際標準電子股份有限公司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 sz="2800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itchFamily="2" charset="2"/>
                        <a:defRPr kumimoji="1" sz="2400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itchFamily="2" charset="2"/>
                        <a:defRPr kumimoji="1" sz="2000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台標公司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27216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 sz="2800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itchFamily="2" charset="2"/>
                        <a:defRPr kumimoji="1" sz="2400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itchFamily="2" charset="2"/>
                        <a:defRPr kumimoji="1" sz="2000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鑑於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 sz="2800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itchFamily="2" charset="2"/>
                        <a:defRPr kumimoji="1" sz="2400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itchFamily="2" charset="2"/>
                        <a:defRPr kumimoji="1" sz="2000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鑒於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27216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 sz="2800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itchFamily="2" charset="2"/>
                        <a:defRPr kumimoji="1" sz="2400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itchFamily="2" charset="2"/>
                        <a:defRPr kumimoji="1" sz="2000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簽奉核定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 sz="2800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itchFamily="2" charset="2"/>
                        <a:defRPr kumimoji="1" sz="2400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itchFamily="2" charset="2"/>
                        <a:defRPr kumimoji="1" sz="2000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簽奉  核定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27216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 sz="2800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itchFamily="2" charset="2"/>
                        <a:defRPr kumimoji="1" sz="2400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itchFamily="2" charset="2"/>
                        <a:defRPr kumimoji="1" sz="2000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第</a:t>
                      </a:r>
                      <a:r>
                        <a:rPr kumimoji="1" lang="en-US" altLang="zh-TW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3</a:t>
                      </a: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頁至第</a:t>
                      </a:r>
                      <a:r>
                        <a:rPr kumimoji="1" lang="en-US" altLang="zh-TW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37</a:t>
                      </a: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頁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 sz="2800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itchFamily="2" charset="2"/>
                        <a:defRPr kumimoji="1" sz="2400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itchFamily="2" charset="2"/>
                        <a:defRPr kumimoji="1" sz="2000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第</a:t>
                      </a:r>
                      <a:r>
                        <a:rPr kumimoji="1" lang="en-US" altLang="zh-TW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3</a:t>
                      </a: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頁</a:t>
                      </a:r>
                      <a:r>
                        <a:rPr kumimoji="1" lang="en-US" altLang="zh-TW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-</a:t>
                      </a: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第</a:t>
                      </a:r>
                      <a:r>
                        <a:rPr kumimoji="1" lang="en-US" altLang="zh-TW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37</a:t>
                      </a: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頁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27216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 sz="2800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itchFamily="2" charset="2"/>
                        <a:defRPr kumimoji="1" sz="2400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itchFamily="2" charset="2"/>
                        <a:defRPr kumimoji="1" sz="2000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新細明體" pitchFamily="18" charset="-120"/>
                        </a:rPr>
                        <a:t>廣為周知</a:t>
                      </a:r>
                    </a:p>
                  </a:txBody>
                  <a:tcPr marT="45709" marB="4570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 sz="2800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itchFamily="2" charset="2"/>
                        <a:defRPr kumimoji="1" sz="2400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itchFamily="2" charset="2"/>
                        <a:defRPr kumimoji="1" sz="2000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新細明體" pitchFamily="18" charset="-120"/>
                        </a:rPr>
                        <a:t>廣為週知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27216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 sz="2800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itchFamily="2" charset="2"/>
                        <a:defRPr kumimoji="1" sz="2400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itchFamily="2" charset="2"/>
                        <a:defRPr kumimoji="1" sz="2000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新細明體" pitchFamily="18" charset="-120"/>
                        </a:rPr>
                        <a:t>謹具寸箋</a:t>
                      </a:r>
                    </a:p>
                  </a:txBody>
                  <a:tcPr marT="45709" marB="4570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 sz="2800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itchFamily="2" charset="2"/>
                        <a:defRPr kumimoji="1" sz="2400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itchFamily="2" charset="2"/>
                        <a:defRPr kumimoji="1" sz="2000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  <a:cs typeface="新細明體" pitchFamily="18" charset="-120"/>
                        </a:rPr>
                        <a:t>僅具寸箋</a:t>
                      </a:r>
                    </a:p>
                  </a:txBody>
                  <a:tcPr marT="45709" marB="4570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6" name="文字方塊 5"/>
          <p:cNvSpPr txBox="1"/>
          <p:nvPr/>
        </p:nvSpPr>
        <p:spPr>
          <a:xfrm>
            <a:off x="8495928" y="6381328"/>
            <a:ext cx="6480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000" dirty="0" smtClean="0">
                <a:latin typeface="Times New Roman" panose="02020603050405020304" pitchFamily="18" charset="0"/>
                <a:ea typeface="Microsoft YaHei UI" panose="020B0503020204020204" pitchFamily="34" charset="-122"/>
                <a:cs typeface="Times New Roman" panose="02020603050405020304" pitchFamily="18" charset="0"/>
              </a:rPr>
              <a:t>33</a:t>
            </a:r>
            <a:endParaRPr lang="zh-TW" altLang="en-US" sz="2000" dirty="0">
              <a:latin typeface="Times New Roman" panose="02020603050405020304" pitchFamily="18" charset="0"/>
              <a:ea typeface="Microsoft YaHei UI" panose="020B0503020204020204" pitchFamily="34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7615" name="Group 31"/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367531777"/>
              </p:ext>
            </p:extLst>
          </p:nvPr>
        </p:nvGraphicFramePr>
        <p:xfrm>
          <a:off x="611560" y="764704"/>
          <a:ext cx="7772400" cy="5184578"/>
        </p:xfrm>
        <a:graphic>
          <a:graphicData uri="http://schemas.openxmlformats.org/drawingml/2006/table">
            <a:tbl>
              <a:tblPr/>
              <a:tblGrid>
                <a:gridCol w="3886200"/>
                <a:gridCol w="3886200"/>
              </a:tblGrid>
              <a:tr h="87372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 sz="2800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itchFamily="2" charset="2"/>
                        <a:defRPr kumimoji="1" sz="2400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itchFamily="2" charset="2"/>
                        <a:defRPr kumimoji="1" sz="2000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3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正確</a:t>
                      </a:r>
                    </a:p>
                  </a:txBody>
                  <a:tcPr marT="45719" marB="4571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 sz="2800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itchFamily="2" charset="2"/>
                        <a:defRPr kumimoji="1" sz="2400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itchFamily="2" charset="2"/>
                        <a:defRPr kumimoji="1" sz="2000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3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誤植</a:t>
                      </a:r>
                    </a:p>
                  </a:txBody>
                  <a:tcPr marT="45719" marB="4571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50000"/>
                      </a:schemeClr>
                    </a:solidFill>
                  </a:tcPr>
                </a:tc>
              </a:tr>
              <a:tr h="73295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 sz="2800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itchFamily="2" charset="2"/>
                        <a:defRPr kumimoji="1" sz="2400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itchFamily="2" charset="2"/>
                        <a:defRPr kumimoji="1" sz="2000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刪節號應為「</a:t>
                      </a:r>
                      <a:r>
                        <a:rPr kumimoji="1" lang="en-US" altLang="zh-TW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……</a:t>
                      </a: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」</a:t>
                      </a:r>
                    </a:p>
                  </a:txBody>
                  <a:tcPr marT="45719" marB="4571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 sz="2800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itchFamily="2" charset="2"/>
                        <a:defRPr kumimoji="1" sz="2400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itchFamily="2" charset="2"/>
                        <a:defRPr kumimoji="1" sz="2000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「</a:t>
                      </a:r>
                      <a:r>
                        <a:rPr kumimoji="1" lang="en-US" altLang="zh-TW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…</a:t>
                      </a: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」「</a:t>
                      </a:r>
                      <a:r>
                        <a:rPr kumimoji="1" lang="en-US" altLang="zh-TW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......</a:t>
                      </a: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」</a:t>
                      </a:r>
                    </a:p>
                  </a:txBody>
                  <a:tcPr marT="45719" marB="4571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43481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 sz="2800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itchFamily="2" charset="2"/>
                        <a:defRPr kumimoji="1" sz="2400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itchFamily="2" charset="2"/>
                        <a:defRPr kumimoji="1" sz="2000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主旨之「鑒核」</a:t>
                      </a:r>
                    </a:p>
                  </a:txBody>
                  <a:tcPr marT="45719" marB="45719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 sz="2800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itchFamily="2" charset="2"/>
                        <a:defRPr kumimoji="1" sz="2400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itchFamily="2" charset="2"/>
                        <a:defRPr kumimoji="1" sz="2000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鑑核</a:t>
                      </a:r>
                    </a:p>
                  </a:txBody>
                  <a:tcPr marT="45719" marB="4571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43481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 sz="2800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itchFamily="2" charset="2"/>
                        <a:defRPr kumimoji="1" sz="2400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itchFamily="2" charset="2"/>
                        <a:defRPr kumimoji="1" sz="2000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允</a:t>
                      </a:r>
                      <a:r>
                        <a:rPr kumimoji="1" lang="en-US" altLang="zh-TW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應</a:t>
                      </a:r>
                      <a:r>
                        <a:rPr kumimoji="1" lang="en-US" altLang="zh-TW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)</a:t>
                      </a: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無疑義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 sz="2800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itchFamily="2" charset="2"/>
                        <a:defRPr kumimoji="1" sz="2400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itchFamily="2" charset="2"/>
                        <a:defRPr kumimoji="1" sz="2000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允</a:t>
                      </a:r>
                      <a:r>
                        <a:rPr kumimoji="1" lang="en-US" altLang="zh-TW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應</a:t>
                      </a:r>
                      <a:r>
                        <a:rPr kumimoji="1" lang="en-US" altLang="zh-TW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)</a:t>
                      </a: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無疑議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43481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 sz="2800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itchFamily="2" charset="2"/>
                        <a:defRPr kumimoji="1" sz="2400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itchFamily="2" charset="2"/>
                        <a:defRPr kumimoji="1" sz="2000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1503</a:t>
                      </a: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頁至</a:t>
                      </a:r>
                      <a:r>
                        <a:rPr kumimoji="1" lang="en-US" altLang="zh-TW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1506</a:t>
                      </a: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頁 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 sz="2800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itchFamily="2" charset="2"/>
                        <a:defRPr kumimoji="1" sz="2400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itchFamily="2" charset="2"/>
                        <a:defRPr kumimoji="1" sz="2000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1503~1506</a:t>
                      </a: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頁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03971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 sz="2800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itchFamily="2" charset="2"/>
                        <a:defRPr kumimoji="1" sz="2400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itchFamily="2" charset="2"/>
                        <a:defRPr kumimoji="1" sz="2000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2800" b="0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契約書第</a:t>
                      </a:r>
                      <a:r>
                        <a:rPr kumimoji="1" lang="en-US" altLang="zh-TW" sz="2800" b="0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5</a:t>
                      </a:r>
                      <a:r>
                        <a:rPr kumimoji="1" lang="zh-TW" altLang="en-US" sz="2800" b="0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條「玖萬柒仟元」</a:t>
                      </a: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 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 sz="2800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itchFamily="2" charset="2"/>
                        <a:defRPr kumimoji="1" sz="2400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itchFamily="2" charset="2"/>
                        <a:defRPr kumimoji="1" sz="2000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9</a:t>
                      </a: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萬</a:t>
                      </a:r>
                      <a:r>
                        <a:rPr kumimoji="1" lang="en-US" altLang="zh-TW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7</a:t>
                      </a: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仟元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43481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 sz="2800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itchFamily="2" charset="2"/>
                        <a:defRPr kumimoji="1" sz="2400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itchFamily="2" charset="2"/>
                        <a:defRPr kumimoji="1" sz="2000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113</a:t>
                      </a: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年</a:t>
                      </a:r>
                      <a:r>
                        <a:rPr kumimoji="1" lang="en-US" altLang="zh-TW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7</a:t>
                      </a: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月</a:t>
                      </a:r>
                      <a:r>
                        <a:rPr kumimoji="1" lang="en-US" altLang="zh-TW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16</a:t>
                      </a: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日</a:t>
                      </a:r>
                      <a:r>
                        <a:rPr kumimoji="1" lang="en-US" altLang="zh-TW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星期三</a:t>
                      </a:r>
                      <a:r>
                        <a:rPr kumimoji="1" lang="en-US" altLang="zh-TW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)</a:t>
                      </a:r>
                    </a:p>
                  </a:txBody>
                  <a:tcPr marT="45776" marB="4577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 sz="2800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itchFamily="2" charset="2"/>
                        <a:defRPr kumimoji="1" sz="2400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itchFamily="2" charset="2"/>
                        <a:defRPr kumimoji="1" sz="2000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113</a:t>
                      </a: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年</a:t>
                      </a:r>
                      <a:r>
                        <a:rPr kumimoji="1" lang="en-US" altLang="zh-TW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7</a:t>
                      </a: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月</a:t>
                      </a:r>
                      <a:r>
                        <a:rPr kumimoji="1" lang="en-US" altLang="zh-TW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16</a:t>
                      </a: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日</a:t>
                      </a:r>
                      <a:r>
                        <a:rPr kumimoji="1" lang="en-US" altLang="zh-TW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三</a:t>
                      </a:r>
                      <a:r>
                        <a:rPr kumimoji="1" lang="en-US" altLang="zh-TW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)</a:t>
                      </a:r>
                    </a:p>
                  </a:txBody>
                  <a:tcPr marT="45776" marB="4577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6" name="文字方塊 5"/>
          <p:cNvSpPr txBox="1"/>
          <p:nvPr/>
        </p:nvSpPr>
        <p:spPr>
          <a:xfrm>
            <a:off x="8495928" y="6381328"/>
            <a:ext cx="6480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000" dirty="0" smtClean="0">
                <a:latin typeface="Times New Roman" panose="02020603050405020304" pitchFamily="18" charset="0"/>
                <a:ea typeface="Microsoft YaHei UI" panose="020B0503020204020204" pitchFamily="34" charset="-122"/>
                <a:cs typeface="Times New Roman" panose="02020603050405020304" pitchFamily="18" charset="0"/>
              </a:rPr>
              <a:t>34</a:t>
            </a:r>
            <a:endParaRPr lang="zh-TW" altLang="en-US" sz="2000" dirty="0">
              <a:latin typeface="Times New Roman" panose="02020603050405020304" pitchFamily="18" charset="0"/>
              <a:ea typeface="Microsoft YaHei UI" panose="020B0503020204020204" pitchFamily="34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5808" name="Group 32"/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3361621697"/>
              </p:ext>
            </p:extLst>
          </p:nvPr>
        </p:nvGraphicFramePr>
        <p:xfrm>
          <a:off x="611560" y="692696"/>
          <a:ext cx="7772400" cy="5540187"/>
        </p:xfrm>
        <a:graphic>
          <a:graphicData uri="http://schemas.openxmlformats.org/drawingml/2006/table">
            <a:tbl>
              <a:tblPr/>
              <a:tblGrid>
                <a:gridCol w="3886200"/>
                <a:gridCol w="3886200"/>
              </a:tblGrid>
              <a:tr h="70414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 sz="2800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itchFamily="2" charset="2"/>
                        <a:defRPr kumimoji="1" sz="2400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itchFamily="2" charset="2"/>
                        <a:defRPr kumimoji="1" sz="2000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3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正確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 sz="2800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itchFamily="2" charset="2"/>
                        <a:defRPr kumimoji="1" sz="2400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itchFamily="2" charset="2"/>
                        <a:defRPr kumimoji="1" sz="2000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3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誤植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50000"/>
                      </a:schemeClr>
                    </a:solidFill>
                  </a:tcPr>
                </a:tc>
              </a:tr>
              <a:tr h="77732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 sz="2800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itchFamily="2" charset="2"/>
                        <a:defRPr kumimoji="1" sz="2400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itchFamily="2" charset="2"/>
                        <a:defRPr kumimoji="1" sz="2000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2800" b="0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收據金額「</a:t>
                      </a:r>
                      <a:r>
                        <a:rPr kumimoji="1" lang="en-US" altLang="zh-TW" sz="2800" b="0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2,000</a:t>
                      </a:r>
                      <a:r>
                        <a:rPr kumimoji="1" lang="zh-TW" altLang="en-US" sz="2800" b="0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元」</a:t>
                      </a:r>
                      <a:endParaRPr kumimoji="1" lang="zh-TW" alt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標楷體" pitchFamily="65" charset="-12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 sz="2800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itchFamily="2" charset="2"/>
                        <a:defRPr kumimoji="1" sz="2400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itchFamily="2" charset="2"/>
                        <a:defRPr kumimoji="1" sz="2000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zh-TW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2000</a:t>
                      </a: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元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7732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 sz="2800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itchFamily="2" charset="2"/>
                        <a:defRPr kumimoji="1" sz="2400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itchFamily="2" charset="2"/>
                        <a:defRPr kumimoji="1" sz="2000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「函復」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 sz="2800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itchFamily="2" charset="2"/>
                        <a:defRPr kumimoji="1" sz="2400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itchFamily="2" charset="2"/>
                        <a:defRPr kumimoji="1" sz="2000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「函覆」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7882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 sz="2800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itchFamily="2" charset="2"/>
                        <a:defRPr kumimoji="1" sz="2400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itchFamily="2" charset="2"/>
                        <a:defRPr kumimoji="1" sz="2000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一式</a:t>
                      </a:r>
                      <a:r>
                        <a:rPr kumimoji="1" lang="en-US" altLang="zh-TW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3</a:t>
                      </a:r>
                      <a:r>
                        <a:rPr kumimoji="1" lang="zh-TW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份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 sz="2800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itchFamily="2" charset="2"/>
                        <a:defRPr kumimoji="1" sz="2400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itchFamily="2" charset="2"/>
                        <a:defRPr kumimoji="1" sz="2000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壹式三份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7882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 sz="2800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itchFamily="2" charset="2"/>
                        <a:defRPr kumimoji="1" sz="2400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itchFamily="2" charset="2"/>
                        <a:defRPr kumimoji="1" sz="2000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直升機</a:t>
                      </a:r>
                      <a:endParaRPr kumimoji="1" lang="zh-TW" altLang="zh-TW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標楷體" pitchFamily="65" charset="-12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 sz="2800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itchFamily="2" charset="2"/>
                        <a:defRPr kumimoji="1" sz="2400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itchFamily="2" charset="2"/>
                        <a:defRPr kumimoji="1" sz="2000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直昇機</a:t>
                      </a:r>
                      <a:endParaRPr kumimoji="1" lang="zh-TW" altLang="zh-TW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標楷體" pitchFamily="65" charset="-12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7882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 sz="2800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itchFamily="2" charset="2"/>
                        <a:defRPr kumimoji="1" sz="2400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itchFamily="2" charset="2"/>
                        <a:defRPr kumimoji="1" sz="2000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「ｏ ｏ </a:t>
                      </a:r>
                      <a:r>
                        <a:rPr kumimoji="1" lang="en-US" altLang="zh-TW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『</a:t>
                      </a: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ｏ ｏ ｏ </a:t>
                      </a:r>
                      <a:r>
                        <a:rPr kumimoji="1" lang="en-US" altLang="zh-TW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』</a:t>
                      </a: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ｏ ｏ 」 </a:t>
                      </a:r>
                    </a:p>
                  </a:txBody>
                  <a:tcPr marT="45751" marB="4575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 sz="2800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itchFamily="2" charset="2"/>
                        <a:defRPr kumimoji="1" sz="2400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itchFamily="2" charset="2"/>
                        <a:defRPr kumimoji="1" sz="2000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1" lang="en-US" altLang="zh-TW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『</a:t>
                      </a: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ｏ ｏ 「ｏ ｏ ｏ 」ｏ ｏ </a:t>
                      </a:r>
                      <a:r>
                        <a:rPr kumimoji="1" lang="en-US" altLang="zh-TW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』</a:t>
                      </a:r>
                      <a:endParaRPr kumimoji="1" lang="zh-TW" alt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標楷體" pitchFamily="65" charset="-120"/>
                        <a:cs typeface="Times New Roman" panose="02020603050405020304" pitchFamily="18" charset="0"/>
                      </a:endParaRPr>
                    </a:p>
                  </a:txBody>
                  <a:tcPr marT="45751" marB="4575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7882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 sz="2800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itchFamily="2" charset="2"/>
                        <a:defRPr kumimoji="1" sz="2400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itchFamily="2" charset="2"/>
                        <a:defRPr kumimoji="1" sz="2000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1" lang="en-US" altLang="zh-TW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ｏ ｏ </a:t>
                      </a:r>
                      <a:r>
                        <a:rPr kumimoji="1" lang="en-US" altLang="zh-TW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【</a:t>
                      </a: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ｏ ｏ </a:t>
                      </a:r>
                      <a:r>
                        <a:rPr kumimoji="1" lang="en-US" altLang="zh-TW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】</a:t>
                      </a: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ｏ ｏ </a:t>
                      </a:r>
                      <a:r>
                        <a:rPr kumimoji="1" lang="en-US" altLang="zh-TW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) </a:t>
                      </a:r>
                      <a:endParaRPr kumimoji="1" lang="zh-TW" alt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標楷體" pitchFamily="65" charset="-120"/>
                        <a:cs typeface="Times New Roman" panose="02020603050405020304" pitchFamily="18" charset="0"/>
                      </a:endParaRPr>
                    </a:p>
                  </a:txBody>
                  <a:tcPr marT="45751" marB="4575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defRPr kumimoji="1" sz="2800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1pPr>
                      <a:lvl2pPr>
                        <a:spcBef>
                          <a:spcPct val="20000"/>
                        </a:spcBef>
                        <a:buClr>
                          <a:schemeClr val="hlink"/>
                        </a:buClr>
                        <a:buSzPct val="55000"/>
                        <a:buFont typeface="Wingdings" pitchFamily="2" charset="2"/>
                        <a:defRPr kumimoji="1" sz="2400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2pPr>
                      <a:lvl3pPr>
                        <a:spcBef>
                          <a:spcPct val="20000"/>
                        </a:spcBef>
                        <a:buClr>
                          <a:schemeClr val="folHlink"/>
                        </a:buClr>
                        <a:buSzPct val="50000"/>
                        <a:buFont typeface="Wingdings" pitchFamily="2" charset="2"/>
                        <a:defRPr kumimoji="1" sz="2000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3pPr>
                      <a:lvl4pPr>
                        <a:spcBef>
                          <a:spcPct val="20000"/>
                        </a:spcBef>
                        <a:buClr>
                          <a:schemeClr val="accent2"/>
                        </a:buClr>
                        <a:buSzPct val="55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4pPr>
                      <a:lvl5pPr>
                        <a:spcBef>
                          <a:spcPct val="20000"/>
                        </a:spcBef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50000"/>
                        <a:buFont typeface="Wingdings" pitchFamily="2" charset="2"/>
                        <a:defRPr kumimoji="1">
                          <a:solidFill>
                            <a:schemeClr val="tx1"/>
                          </a:solidFill>
                          <a:latin typeface="Tahoma" pitchFamily="34" charset="0"/>
                          <a:ea typeface="新細明體" pitchFamily="18" charset="-12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60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1" lang="en-US" altLang="zh-TW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【</a:t>
                      </a: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ｏ ｏ </a:t>
                      </a:r>
                      <a:r>
                        <a:rPr kumimoji="1" lang="en-US" altLang="zh-TW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ｏ ｏ </a:t>
                      </a:r>
                      <a:r>
                        <a:rPr kumimoji="1" lang="en-US" altLang="zh-TW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)</a:t>
                      </a: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ｏ ｏ </a:t>
                      </a:r>
                      <a:r>
                        <a:rPr kumimoji="1" lang="en-US" altLang="zh-TW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 】 </a:t>
                      </a:r>
                      <a:endParaRPr kumimoji="1" lang="zh-TW" alt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標楷體" pitchFamily="65" charset="-120"/>
                        <a:cs typeface="Times New Roman" panose="02020603050405020304" pitchFamily="18" charset="0"/>
                      </a:endParaRPr>
                    </a:p>
                  </a:txBody>
                  <a:tcPr marT="45751" marB="4575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6" name="文字方塊 5"/>
          <p:cNvSpPr txBox="1"/>
          <p:nvPr/>
        </p:nvSpPr>
        <p:spPr>
          <a:xfrm>
            <a:off x="8495928" y="6381328"/>
            <a:ext cx="6480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000" dirty="0" smtClean="0">
                <a:latin typeface="Times New Roman" panose="02020603050405020304" pitchFamily="18" charset="0"/>
                <a:ea typeface="Microsoft YaHei UI" panose="020B0503020204020204" pitchFamily="34" charset="-122"/>
                <a:cs typeface="Times New Roman" panose="02020603050405020304" pitchFamily="18" charset="0"/>
              </a:rPr>
              <a:t>35</a:t>
            </a:r>
            <a:endParaRPr lang="zh-TW" altLang="en-US" sz="2000" dirty="0">
              <a:latin typeface="Times New Roman" panose="02020603050405020304" pitchFamily="18" charset="0"/>
              <a:ea typeface="Microsoft YaHei UI" panose="020B0503020204020204" pitchFamily="34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5206" name="Group 38"/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1847955883"/>
              </p:ext>
            </p:extLst>
          </p:nvPr>
        </p:nvGraphicFramePr>
        <p:xfrm>
          <a:off x="614826" y="692696"/>
          <a:ext cx="7881102" cy="5572568"/>
        </p:xfrm>
        <a:graphic>
          <a:graphicData uri="http://schemas.openxmlformats.org/drawingml/2006/table">
            <a:tbl>
              <a:tblPr/>
              <a:tblGrid>
                <a:gridCol w="3940551"/>
                <a:gridCol w="3940551"/>
              </a:tblGrid>
              <a:tr h="691307">
                <a:tc>
                  <a:txBody>
                    <a:bodyPr/>
                    <a:lstStyle>
                      <a:lvl1pPr>
                        <a:defRPr kumimoji="1"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1pPr>
                      <a:lvl2pPr>
                        <a:buClr>
                          <a:schemeClr val="tx2"/>
                        </a:buClr>
                        <a:buSzPct val="50000"/>
                        <a:defRPr kumimoji="1"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2pPr>
                      <a:lvl3pPr>
                        <a:buClr>
                          <a:schemeClr val="accent2"/>
                        </a:buClr>
                        <a:defRPr kumimoji="1"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3pPr>
                      <a:lvl4pPr>
                        <a:buClr>
                          <a:schemeClr val="folHlink"/>
                        </a:buClr>
                        <a:buSzPct val="50000"/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4pPr>
                      <a:lvl5pP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3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正確</a:t>
                      </a:r>
                    </a:p>
                  </a:txBody>
                  <a:tcPr marT="45736" marB="4573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>
                        <a:defRPr kumimoji="1"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1pPr>
                      <a:lvl2pPr>
                        <a:buClr>
                          <a:schemeClr val="tx2"/>
                        </a:buClr>
                        <a:buSzPct val="50000"/>
                        <a:defRPr kumimoji="1"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2pPr>
                      <a:lvl3pPr>
                        <a:buClr>
                          <a:schemeClr val="accent2"/>
                        </a:buClr>
                        <a:defRPr kumimoji="1"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3pPr>
                      <a:lvl4pPr>
                        <a:buClr>
                          <a:schemeClr val="folHlink"/>
                        </a:buClr>
                        <a:buSzPct val="50000"/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4pPr>
                      <a:lvl5pP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3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誤植 </a:t>
                      </a:r>
                    </a:p>
                  </a:txBody>
                  <a:tcPr marT="45736" marB="4573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50000"/>
                      </a:schemeClr>
                    </a:solidFill>
                  </a:tcPr>
                </a:tc>
              </a:tr>
              <a:tr h="610379">
                <a:tc>
                  <a:txBody>
                    <a:bodyPr/>
                    <a:lstStyle>
                      <a:lvl1pPr>
                        <a:defRPr kumimoji="1"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1pPr>
                      <a:lvl2pPr>
                        <a:buClr>
                          <a:schemeClr val="tx2"/>
                        </a:buClr>
                        <a:buSzPct val="50000"/>
                        <a:defRPr kumimoji="1"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2pPr>
                      <a:lvl3pPr>
                        <a:buClr>
                          <a:schemeClr val="accent2"/>
                        </a:buClr>
                        <a:defRPr kumimoji="1"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3pPr>
                      <a:lvl4pPr>
                        <a:buClr>
                          <a:schemeClr val="folHlink"/>
                        </a:buClr>
                        <a:buSzPct val="50000"/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4pPr>
                      <a:lvl5pP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結算驗收證明書 </a:t>
                      </a:r>
                    </a:p>
                  </a:txBody>
                  <a:tcPr marT="45736" marB="4573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defRPr kumimoji="1"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1pPr>
                      <a:lvl2pPr>
                        <a:buClr>
                          <a:schemeClr val="tx2"/>
                        </a:buClr>
                        <a:buSzPct val="50000"/>
                        <a:defRPr kumimoji="1"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2pPr>
                      <a:lvl3pPr>
                        <a:buClr>
                          <a:schemeClr val="accent2"/>
                        </a:buClr>
                        <a:defRPr kumimoji="1"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3pPr>
                      <a:lvl4pPr>
                        <a:buClr>
                          <a:schemeClr val="folHlink"/>
                        </a:buClr>
                        <a:buSzPct val="50000"/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4pPr>
                      <a:lvl5pP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結算驗收証明書 </a:t>
                      </a:r>
                    </a:p>
                  </a:txBody>
                  <a:tcPr marT="45736" marB="4573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10379">
                <a:tc>
                  <a:txBody>
                    <a:bodyPr/>
                    <a:lstStyle>
                      <a:lvl1pPr>
                        <a:defRPr kumimoji="1"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1pPr>
                      <a:lvl2pPr>
                        <a:buClr>
                          <a:schemeClr val="tx2"/>
                        </a:buClr>
                        <a:buSzPct val="50000"/>
                        <a:defRPr kumimoji="1"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2pPr>
                      <a:lvl3pPr>
                        <a:buClr>
                          <a:schemeClr val="accent2"/>
                        </a:buClr>
                        <a:defRPr kumimoji="1"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3pPr>
                      <a:lvl4pPr>
                        <a:buClr>
                          <a:schemeClr val="folHlink"/>
                        </a:buClr>
                        <a:buSzPct val="50000"/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4pPr>
                      <a:lvl5pP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沿用 </a:t>
                      </a:r>
                    </a:p>
                  </a:txBody>
                  <a:tcPr marT="45736" marB="4573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defRPr kumimoji="1"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1pPr>
                      <a:lvl2pPr>
                        <a:buClr>
                          <a:schemeClr val="tx2"/>
                        </a:buClr>
                        <a:buSzPct val="50000"/>
                        <a:defRPr kumimoji="1"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2pPr>
                      <a:lvl3pPr>
                        <a:buClr>
                          <a:schemeClr val="accent2"/>
                        </a:buClr>
                        <a:defRPr kumimoji="1"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3pPr>
                      <a:lvl4pPr>
                        <a:buClr>
                          <a:schemeClr val="folHlink"/>
                        </a:buClr>
                        <a:buSzPct val="50000"/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4pPr>
                      <a:lvl5pP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延用 </a:t>
                      </a:r>
                    </a:p>
                  </a:txBody>
                  <a:tcPr marT="45736" marB="4573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20500">
                <a:tc>
                  <a:txBody>
                    <a:bodyPr/>
                    <a:lstStyle>
                      <a:lvl1pPr>
                        <a:defRPr kumimoji="1"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1pPr>
                      <a:lvl2pPr>
                        <a:buClr>
                          <a:schemeClr val="tx2"/>
                        </a:buClr>
                        <a:buSzPct val="50000"/>
                        <a:defRPr kumimoji="1"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2pPr>
                      <a:lvl3pPr>
                        <a:buClr>
                          <a:schemeClr val="accent2"/>
                        </a:buClr>
                        <a:defRPr kumimoji="1"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3pPr>
                      <a:lvl4pPr>
                        <a:buClr>
                          <a:schemeClr val="folHlink"/>
                        </a:buClr>
                        <a:buSzPct val="50000"/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4pPr>
                      <a:lvl5pP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主旨：某大學擬參訪本署</a:t>
                      </a:r>
                      <a:r>
                        <a:rPr kumimoji="1" lang="en-US" altLang="zh-TW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1</a:t>
                      </a:r>
                      <a:r>
                        <a:rPr kumimoji="1" lang="zh-TW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案</a:t>
                      </a:r>
                      <a:r>
                        <a:rPr kumimoji="1" lang="en-US" altLang="zh-TW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…… </a:t>
                      </a:r>
                    </a:p>
                  </a:txBody>
                  <a:tcPr marT="45736" marB="45736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defRPr kumimoji="1"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1pPr>
                      <a:lvl2pPr>
                        <a:buClr>
                          <a:schemeClr val="tx2"/>
                        </a:buClr>
                        <a:buSzPct val="50000"/>
                        <a:defRPr kumimoji="1"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2pPr>
                      <a:lvl3pPr>
                        <a:buClr>
                          <a:schemeClr val="accent2"/>
                        </a:buClr>
                        <a:defRPr kumimoji="1"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3pPr>
                      <a:lvl4pPr>
                        <a:buClr>
                          <a:schemeClr val="folHlink"/>
                        </a:buClr>
                        <a:buSzPct val="50000"/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4pPr>
                      <a:lvl5pP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主旨：某大學擬參訪本署一案</a:t>
                      </a:r>
                      <a:r>
                        <a:rPr kumimoji="1" lang="en-US" altLang="zh-TW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… </a:t>
                      </a:r>
                    </a:p>
                  </a:txBody>
                  <a:tcPr marT="45736" marB="4573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94926">
                <a:tc>
                  <a:txBody>
                    <a:bodyPr/>
                    <a:lstStyle>
                      <a:lvl1pPr>
                        <a:defRPr kumimoji="1"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1pPr>
                      <a:lvl2pPr>
                        <a:buClr>
                          <a:schemeClr val="tx2"/>
                        </a:buClr>
                        <a:buSzPct val="50000"/>
                        <a:defRPr kumimoji="1"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2pPr>
                      <a:lvl3pPr>
                        <a:buClr>
                          <a:schemeClr val="accent2"/>
                        </a:buClr>
                        <a:defRPr kumimoji="1"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3pPr>
                      <a:lvl4pPr>
                        <a:buClr>
                          <a:schemeClr val="folHlink"/>
                        </a:buClr>
                        <a:buSzPct val="50000"/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4pPr>
                      <a:lvl5pP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正本：本署訓練中心、所屬機構 </a:t>
                      </a:r>
                    </a:p>
                  </a:txBody>
                  <a:tcPr marT="45733" marB="4573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defRPr kumimoji="1"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1pPr>
                      <a:lvl2pPr>
                        <a:buClr>
                          <a:schemeClr val="tx2"/>
                        </a:buClr>
                        <a:buSzPct val="50000"/>
                        <a:defRPr kumimoji="1"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2pPr>
                      <a:lvl3pPr>
                        <a:buClr>
                          <a:schemeClr val="accent2"/>
                        </a:buClr>
                        <a:defRPr kumimoji="1"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3pPr>
                      <a:lvl4pPr>
                        <a:buClr>
                          <a:schemeClr val="folHlink"/>
                        </a:buClr>
                        <a:buSzPct val="50000"/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4pPr>
                      <a:lvl5pP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正本：本署訓練中心、本署所屬機關 </a:t>
                      </a:r>
                    </a:p>
                  </a:txBody>
                  <a:tcPr marT="45733" marB="4573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94926">
                <a:tc>
                  <a:txBody>
                    <a:bodyPr/>
                    <a:lstStyle>
                      <a:lvl1pPr>
                        <a:defRPr kumimoji="1"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1pPr>
                      <a:lvl2pPr>
                        <a:buClr>
                          <a:schemeClr val="tx2"/>
                        </a:buClr>
                        <a:buSzPct val="50000"/>
                        <a:defRPr kumimoji="1"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2pPr>
                      <a:lvl3pPr>
                        <a:buClr>
                          <a:schemeClr val="accent2"/>
                        </a:buClr>
                        <a:defRPr kumimoji="1"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3pPr>
                      <a:lvl4pPr>
                        <a:buClr>
                          <a:schemeClr val="folHlink"/>
                        </a:buClr>
                        <a:buSzPct val="50000"/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4pPr>
                      <a:lvl5pP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副</a:t>
                      </a:r>
                      <a:r>
                        <a:rPr kumimoji="1" lang="en-US" altLang="zh-TW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抄</a:t>
                      </a:r>
                      <a:r>
                        <a:rPr kumimoji="1" lang="en-US" altLang="zh-TW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)</a:t>
                      </a: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本：本部消防署</a:t>
                      </a:r>
                      <a:r>
                        <a:rPr kumimoji="1" lang="en-US" altLang="zh-TW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００組</a:t>
                      </a:r>
                      <a:r>
                        <a:rPr kumimoji="1" lang="en-US" altLang="zh-TW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) </a:t>
                      </a:r>
                    </a:p>
                  </a:txBody>
                  <a:tcPr marT="45733" marB="4573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defRPr kumimoji="1"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1pPr>
                      <a:lvl2pPr>
                        <a:buClr>
                          <a:schemeClr val="tx2"/>
                        </a:buClr>
                        <a:buSzPct val="50000"/>
                        <a:defRPr kumimoji="1"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2pPr>
                      <a:lvl3pPr>
                        <a:buClr>
                          <a:schemeClr val="accent2"/>
                        </a:buClr>
                        <a:defRPr kumimoji="1"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3pPr>
                      <a:lvl4pPr>
                        <a:buClr>
                          <a:schemeClr val="folHlink"/>
                        </a:buClr>
                        <a:buSzPct val="50000"/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4pPr>
                      <a:lvl5pP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副</a:t>
                      </a:r>
                      <a:r>
                        <a:rPr kumimoji="1" lang="en-US" altLang="zh-TW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抄</a:t>
                      </a:r>
                      <a:r>
                        <a:rPr kumimoji="1" lang="en-US" altLang="zh-TW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)</a:t>
                      </a: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本：本部消防署 </a:t>
                      </a:r>
                    </a:p>
                  </a:txBody>
                  <a:tcPr marT="45733" marB="4573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50191">
                <a:tc>
                  <a:txBody>
                    <a:bodyPr/>
                    <a:lstStyle>
                      <a:lvl1pPr>
                        <a:defRPr kumimoji="1"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1pPr>
                      <a:lvl2pPr>
                        <a:buClr>
                          <a:schemeClr val="tx2"/>
                        </a:buClr>
                        <a:buSzPct val="50000"/>
                        <a:defRPr kumimoji="1"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2pPr>
                      <a:lvl3pPr>
                        <a:buClr>
                          <a:schemeClr val="accent2"/>
                        </a:buClr>
                        <a:defRPr kumimoji="1"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3pPr>
                      <a:lvl4pPr>
                        <a:buClr>
                          <a:schemeClr val="folHlink"/>
                        </a:buClr>
                        <a:buSzPct val="50000"/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4pPr>
                      <a:lvl5pP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正本：王大明君</a:t>
                      </a:r>
                      <a:r>
                        <a:rPr kumimoji="1" lang="en-US" altLang="zh-TW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先生</a:t>
                      </a:r>
                      <a:r>
                        <a:rPr kumimoji="1" lang="en-US" altLang="zh-TW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) </a:t>
                      </a:r>
                    </a:p>
                  </a:txBody>
                  <a:tcPr marT="45733" marB="4573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defRPr kumimoji="1"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1pPr>
                      <a:lvl2pPr>
                        <a:buClr>
                          <a:schemeClr val="tx2"/>
                        </a:buClr>
                        <a:buSzPct val="50000"/>
                        <a:defRPr kumimoji="1"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2pPr>
                      <a:lvl3pPr>
                        <a:buClr>
                          <a:schemeClr val="accent2"/>
                        </a:buClr>
                        <a:defRPr kumimoji="1"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3pPr>
                      <a:lvl4pPr>
                        <a:buClr>
                          <a:schemeClr val="folHlink"/>
                        </a:buClr>
                        <a:buSzPct val="50000"/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4pPr>
                      <a:lvl5pP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正本：王大明  君</a:t>
                      </a:r>
                      <a:r>
                        <a:rPr kumimoji="1" lang="en-US" altLang="zh-TW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先生</a:t>
                      </a:r>
                      <a:r>
                        <a:rPr kumimoji="1" lang="en-US" altLang="zh-TW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) </a:t>
                      </a:r>
                    </a:p>
                  </a:txBody>
                  <a:tcPr marT="45733" marB="4573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4" name="文字方塊 3"/>
          <p:cNvSpPr txBox="1"/>
          <p:nvPr/>
        </p:nvSpPr>
        <p:spPr>
          <a:xfrm>
            <a:off x="8495928" y="6381328"/>
            <a:ext cx="6480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000" dirty="0" smtClean="0">
                <a:latin typeface="Times New Roman" panose="02020603050405020304" pitchFamily="18" charset="0"/>
                <a:ea typeface="Microsoft YaHei UI" panose="020B0503020204020204" pitchFamily="34" charset="-122"/>
                <a:cs typeface="Times New Roman" panose="02020603050405020304" pitchFamily="18" charset="0"/>
              </a:rPr>
              <a:t>36</a:t>
            </a:r>
            <a:endParaRPr lang="zh-TW" altLang="en-US" sz="2000" dirty="0">
              <a:latin typeface="Times New Roman" panose="02020603050405020304" pitchFamily="18" charset="0"/>
              <a:ea typeface="Microsoft YaHei UI" panose="020B0503020204020204" pitchFamily="34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9304" name="Group 40"/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1262890610"/>
              </p:ext>
            </p:extLst>
          </p:nvPr>
        </p:nvGraphicFramePr>
        <p:xfrm>
          <a:off x="611560" y="692696"/>
          <a:ext cx="7884368" cy="4534631"/>
        </p:xfrm>
        <a:graphic>
          <a:graphicData uri="http://schemas.openxmlformats.org/drawingml/2006/table">
            <a:tbl>
              <a:tblPr/>
              <a:tblGrid>
                <a:gridCol w="3942184"/>
                <a:gridCol w="3942184"/>
              </a:tblGrid>
              <a:tr h="692317">
                <a:tc>
                  <a:txBody>
                    <a:bodyPr/>
                    <a:lstStyle>
                      <a:lvl1pPr>
                        <a:defRPr kumimoji="1"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1pPr>
                      <a:lvl2pPr>
                        <a:buClr>
                          <a:schemeClr val="tx2"/>
                        </a:buClr>
                        <a:buSzPct val="50000"/>
                        <a:defRPr kumimoji="1"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2pPr>
                      <a:lvl3pPr>
                        <a:buClr>
                          <a:schemeClr val="accent2"/>
                        </a:buClr>
                        <a:defRPr kumimoji="1"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3pPr>
                      <a:lvl4pPr>
                        <a:buClr>
                          <a:schemeClr val="folHlink"/>
                        </a:buClr>
                        <a:buSzPct val="50000"/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4pPr>
                      <a:lvl5pP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3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正確</a:t>
                      </a:r>
                    </a:p>
                  </a:txBody>
                  <a:tcPr marT="45731" marB="4573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>
                        <a:defRPr kumimoji="1"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1pPr>
                      <a:lvl2pPr>
                        <a:buClr>
                          <a:schemeClr val="tx2"/>
                        </a:buClr>
                        <a:buSzPct val="50000"/>
                        <a:defRPr kumimoji="1"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2pPr>
                      <a:lvl3pPr>
                        <a:buClr>
                          <a:schemeClr val="accent2"/>
                        </a:buClr>
                        <a:defRPr kumimoji="1"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3pPr>
                      <a:lvl4pPr>
                        <a:buClr>
                          <a:schemeClr val="folHlink"/>
                        </a:buClr>
                        <a:buSzPct val="50000"/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4pPr>
                      <a:lvl5pP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3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誤植 </a:t>
                      </a:r>
                    </a:p>
                  </a:txBody>
                  <a:tcPr marT="45731" marB="4573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50000"/>
                      </a:schemeClr>
                    </a:solidFill>
                  </a:tcPr>
                </a:tc>
              </a:tr>
              <a:tr h="1021993">
                <a:tc>
                  <a:txBody>
                    <a:bodyPr/>
                    <a:lstStyle>
                      <a:lvl1pPr>
                        <a:defRPr kumimoji="1"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1pPr>
                      <a:lvl2pPr>
                        <a:buClr>
                          <a:schemeClr val="tx2"/>
                        </a:buClr>
                        <a:buSzPct val="50000"/>
                        <a:defRPr kumimoji="1"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2pPr>
                      <a:lvl3pPr>
                        <a:buClr>
                          <a:schemeClr val="accent2"/>
                        </a:buClr>
                        <a:defRPr kumimoji="1"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3pPr>
                      <a:lvl4pPr>
                        <a:buClr>
                          <a:schemeClr val="folHlink"/>
                        </a:buClr>
                        <a:buSzPct val="50000"/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4pPr>
                      <a:lvl5pP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開會通知單</a:t>
                      </a:r>
                      <a:r>
                        <a:rPr kumimoji="1" lang="en-US" altLang="zh-TW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稿</a:t>
                      </a:r>
                      <a:r>
                        <a:rPr kumimoji="1" lang="en-US" altLang="zh-TW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)</a:t>
                      </a: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聯絡人：王科員大明</a:t>
                      </a:r>
                    </a:p>
                  </a:txBody>
                  <a:tcPr marT="45731" marB="4573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defRPr kumimoji="1"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1pPr>
                      <a:lvl2pPr>
                        <a:buClr>
                          <a:schemeClr val="tx2"/>
                        </a:buClr>
                        <a:buSzPct val="50000"/>
                        <a:defRPr kumimoji="1"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2pPr>
                      <a:lvl3pPr>
                        <a:buClr>
                          <a:schemeClr val="accent2"/>
                        </a:buClr>
                        <a:defRPr kumimoji="1"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3pPr>
                      <a:lvl4pPr>
                        <a:buClr>
                          <a:schemeClr val="folHlink"/>
                        </a:buClr>
                        <a:buSzPct val="50000"/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4pPr>
                      <a:lvl5pP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開會通知單</a:t>
                      </a:r>
                      <a:r>
                        <a:rPr kumimoji="1" lang="en-US" altLang="zh-TW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稿</a:t>
                      </a:r>
                      <a:r>
                        <a:rPr kumimoji="1" lang="en-US" altLang="zh-TW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)</a:t>
                      </a: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聯絡人：王大明</a:t>
                      </a:r>
                    </a:p>
                  </a:txBody>
                  <a:tcPr marT="45731" marB="4573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21993">
                <a:tc>
                  <a:txBody>
                    <a:bodyPr/>
                    <a:lstStyle>
                      <a:lvl1pPr>
                        <a:defRPr kumimoji="1"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1pPr>
                      <a:lvl2pPr>
                        <a:buClr>
                          <a:schemeClr val="tx2"/>
                        </a:buClr>
                        <a:buSzPct val="50000"/>
                        <a:defRPr kumimoji="1"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2pPr>
                      <a:lvl3pPr>
                        <a:buClr>
                          <a:schemeClr val="accent2"/>
                        </a:buClr>
                        <a:defRPr kumimoji="1"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3pPr>
                      <a:lvl4pPr>
                        <a:buClr>
                          <a:schemeClr val="folHlink"/>
                        </a:buClr>
                        <a:buSzPct val="50000"/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4pPr>
                      <a:lvl5pP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簽主旨：為辦理</a:t>
                      </a:r>
                      <a:r>
                        <a:rPr kumimoji="1" lang="en-US" altLang="zh-TW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……1</a:t>
                      </a: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案，簽請核示。 </a:t>
                      </a:r>
                    </a:p>
                  </a:txBody>
                  <a:tcPr marT="45731" marB="4573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defRPr kumimoji="1"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1pPr>
                      <a:lvl2pPr>
                        <a:buClr>
                          <a:schemeClr val="tx2"/>
                        </a:buClr>
                        <a:buSzPct val="50000"/>
                        <a:defRPr kumimoji="1"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2pPr>
                      <a:lvl3pPr>
                        <a:buClr>
                          <a:schemeClr val="accent2"/>
                        </a:buClr>
                        <a:defRPr kumimoji="1"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3pPr>
                      <a:lvl4pPr>
                        <a:buClr>
                          <a:schemeClr val="folHlink"/>
                        </a:buClr>
                        <a:buSzPct val="50000"/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4pPr>
                      <a:lvl5pP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簽主旨：為辦理</a:t>
                      </a:r>
                      <a:r>
                        <a:rPr kumimoji="1" lang="en-US" altLang="zh-TW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……1</a:t>
                      </a: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案，請查照。 </a:t>
                      </a:r>
                    </a:p>
                  </a:txBody>
                  <a:tcPr marT="45731" marB="4573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21993">
                <a:tc>
                  <a:txBody>
                    <a:bodyPr/>
                    <a:lstStyle>
                      <a:lvl1pPr>
                        <a:defRPr kumimoji="1"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1pPr>
                      <a:lvl2pPr>
                        <a:buClr>
                          <a:schemeClr val="tx2"/>
                        </a:buClr>
                        <a:buSzPct val="50000"/>
                        <a:defRPr kumimoji="1"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2pPr>
                      <a:lvl3pPr>
                        <a:buClr>
                          <a:schemeClr val="accent2"/>
                        </a:buClr>
                        <a:defRPr kumimoji="1"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3pPr>
                      <a:lvl4pPr>
                        <a:buClr>
                          <a:schemeClr val="folHlink"/>
                        </a:buClr>
                        <a:buSzPct val="50000"/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4pPr>
                      <a:lvl5pP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消防法第</a:t>
                      </a:r>
                      <a:r>
                        <a:rPr kumimoji="1" lang="en-US" altLang="zh-TW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1</a:t>
                      </a: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條規定：「為預防火災、搶救災害</a:t>
                      </a:r>
                      <a:r>
                        <a:rPr kumimoji="1" lang="en-US" altLang="zh-TW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……</a:t>
                      </a: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，特制定本法。」又該法</a:t>
                      </a:r>
                      <a:r>
                        <a:rPr kumimoji="1" lang="en-US" altLang="zh-TW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…… </a:t>
                      </a:r>
                    </a:p>
                  </a:txBody>
                  <a:tcPr marT="45724" marB="4572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defRPr kumimoji="1"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1pPr>
                      <a:lvl2pPr>
                        <a:buClr>
                          <a:schemeClr val="tx2"/>
                        </a:buClr>
                        <a:buSzPct val="50000"/>
                        <a:defRPr kumimoji="1"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2pPr>
                      <a:lvl3pPr>
                        <a:buClr>
                          <a:schemeClr val="accent2"/>
                        </a:buClr>
                        <a:defRPr kumimoji="1"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3pPr>
                      <a:lvl4pPr>
                        <a:buClr>
                          <a:schemeClr val="folHlink"/>
                        </a:buClr>
                        <a:buSzPct val="50000"/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4pPr>
                      <a:lvl5pP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消防法第</a:t>
                      </a:r>
                      <a:r>
                        <a:rPr kumimoji="1" lang="en-US" altLang="zh-TW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1</a:t>
                      </a: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條規定：「為預防火災、搶救災害</a:t>
                      </a:r>
                      <a:r>
                        <a:rPr kumimoji="1" lang="en-US" altLang="zh-TW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……</a:t>
                      </a: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，特制定本法。」，又該法</a:t>
                      </a:r>
                      <a:r>
                        <a:rPr kumimoji="1" lang="en-US" altLang="zh-TW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…… </a:t>
                      </a:r>
                    </a:p>
                  </a:txBody>
                  <a:tcPr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4" name="文字方塊 3"/>
          <p:cNvSpPr txBox="1"/>
          <p:nvPr/>
        </p:nvSpPr>
        <p:spPr>
          <a:xfrm>
            <a:off x="8495928" y="6381328"/>
            <a:ext cx="6480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000" dirty="0" smtClean="0">
                <a:latin typeface="Times New Roman" panose="02020603050405020304" pitchFamily="18" charset="0"/>
                <a:ea typeface="Microsoft YaHei UI" panose="020B0503020204020204" pitchFamily="34" charset="-122"/>
                <a:cs typeface="Times New Roman" panose="02020603050405020304" pitchFamily="18" charset="0"/>
              </a:rPr>
              <a:t>37</a:t>
            </a:r>
            <a:endParaRPr lang="zh-TW" altLang="en-US" sz="2000" dirty="0">
              <a:latin typeface="Times New Roman" panose="02020603050405020304" pitchFamily="18" charset="0"/>
              <a:ea typeface="Microsoft YaHei UI" panose="020B0503020204020204" pitchFamily="34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45433" name="Group 25"/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3436523509"/>
              </p:ext>
            </p:extLst>
          </p:nvPr>
        </p:nvGraphicFramePr>
        <p:xfrm>
          <a:off x="590364" y="764704"/>
          <a:ext cx="7798060" cy="5291111"/>
        </p:xfrm>
        <a:graphic>
          <a:graphicData uri="http://schemas.openxmlformats.org/drawingml/2006/table">
            <a:tbl>
              <a:tblPr/>
              <a:tblGrid>
                <a:gridCol w="3899030"/>
                <a:gridCol w="3899030"/>
              </a:tblGrid>
              <a:tr h="749361">
                <a:tc>
                  <a:txBody>
                    <a:bodyPr/>
                    <a:lstStyle>
                      <a:lvl1pPr>
                        <a:defRPr kumimoji="1"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1pPr>
                      <a:lvl2pPr>
                        <a:buClr>
                          <a:schemeClr val="tx2"/>
                        </a:buClr>
                        <a:buSzPct val="50000"/>
                        <a:defRPr kumimoji="1"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2pPr>
                      <a:lvl3pPr>
                        <a:buClr>
                          <a:schemeClr val="accent2"/>
                        </a:buClr>
                        <a:defRPr kumimoji="1"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3pPr>
                      <a:lvl4pPr>
                        <a:buClr>
                          <a:schemeClr val="folHlink"/>
                        </a:buClr>
                        <a:buSzPct val="50000"/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4pPr>
                      <a:lvl5pP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3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正確</a:t>
                      </a:r>
                    </a:p>
                  </a:txBody>
                  <a:tcPr marT="45724" marB="4572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>
                        <a:defRPr kumimoji="1"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1pPr>
                      <a:lvl2pPr>
                        <a:buClr>
                          <a:schemeClr val="tx2"/>
                        </a:buClr>
                        <a:buSzPct val="50000"/>
                        <a:defRPr kumimoji="1"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2pPr>
                      <a:lvl3pPr>
                        <a:buClr>
                          <a:schemeClr val="accent2"/>
                        </a:buClr>
                        <a:defRPr kumimoji="1"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3pPr>
                      <a:lvl4pPr>
                        <a:buClr>
                          <a:schemeClr val="folHlink"/>
                        </a:buClr>
                        <a:buSzPct val="50000"/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4pPr>
                      <a:lvl5pP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3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誤植 </a:t>
                      </a:r>
                    </a:p>
                  </a:txBody>
                  <a:tcPr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50000"/>
                      </a:schemeClr>
                    </a:solidFill>
                  </a:tcPr>
                </a:tc>
              </a:tr>
              <a:tr h="1371711">
                <a:tc>
                  <a:txBody>
                    <a:bodyPr/>
                    <a:lstStyle>
                      <a:lvl1pPr>
                        <a:defRPr kumimoji="1"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1pPr>
                      <a:lvl2pPr>
                        <a:buClr>
                          <a:schemeClr val="tx2"/>
                        </a:buClr>
                        <a:buSzPct val="50000"/>
                        <a:defRPr kumimoji="1"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2pPr>
                      <a:lvl3pPr>
                        <a:buClr>
                          <a:schemeClr val="accent2"/>
                        </a:buClr>
                        <a:defRPr kumimoji="1"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3pPr>
                      <a:lvl4pPr>
                        <a:buClr>
                          <a:schemeClr val="folHlink"/>
                        </a:buClr>
                        <a:buSzPct val="50000"/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4pPr>
                      <a:lvl5pP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消防法第</a:t>
                      </a:r>
                      <a:r>
                        <a:rPr kumimoji="1" lang="en-US" altLang="zh-TW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1</a:t>
                      </a: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條規定：「為預防火災、搶救災害</a:t>
                      </a:r>
                      <a:r>
                        <a:rPr kumimoji="1" lang="en-US" altLang="zh-TW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……</a:t>
                      </a: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，特制定本法。」 </a:t>
                      </a:r>
                    </a:p>
                  </a:txBody>
                  <a:tcPr marT="45724" marB="4572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defRPr kumimoji="1"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1pPr>
                      <a:lvl2pPr>
                        <a:buClr>
                          <a:schemeClr val="tx2"/>
                        </a:buClr>
                        <a:buSzPct val="50000"/>
                        <a:defRPr kumimoji="1"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2pPr>
                      <a:lvl3pPr>
                        <a:buClr>
                          <a:schemeClr val="accent2"/>
                        </a:buClr>
                        <a:defRPr kumimoji="1"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3pPr>
                      <a:lvl4pPr>
                        <a:buClr>
                          <a:schemeClr val="folHlink"/>
                        </a:buClr>
                        <a:buSzPct val="50000"/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4pPr>
                      <a:lvl5pP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消防法第</a:t>
                      </a:r>
                      <a:r>
                        <a:rPr kumimoji="1" lang="en-US" altLang="zh-TW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1</a:t>
                      </a: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條規定：「為預防火災、搶救災害</a:t>
                      </a:r>
                      <a:r>
                        <a:rPr kumimoji="1" lang="en-US" altLang="zh-TW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……</a:t>
                      </a: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，特制定本法。」。 </a:t>
                      </a:r>
                    </a:p>
                  </a:txBody>
                  <a:tcPr marT="45724" marB="4572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71711">
                <a:tc>
                  <a:txBody>
                    <a:bodyPr/>
                    <a:lstStyle>
                      <a:lvl1pPr>
                        <a:defRPr kumimoji="1"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1pPr>
                      <a:lvl2pPr>
                        <a:buClr>
                          <a:schemeClr val="tx2"/>
                        </a:buClr>
                        <a:buSzPct val="50000"/>
                        <a:defRPr kumimoji="1"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2pPr>
                      <a:lvl3pPr>
                        <a:buClr>
                          <a:schemeClr val="accent2"/>
                        </a:buClr>
                        <a:defRPr kumimoji="1"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3pPr>
                      <a:lvl4pPr>
                        <a:buClr>
                          <a:schemeClr val="folHlink"/>
                        </a:buClr>
                        <a:buSzPct val="50000"/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4pPr>
                      <a:lvl5pP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本署若為副本行文單位，請於依據加註ｏ ｏ 號函副本辦理。 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defRPr kumimoji="1"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1pPr>
                      <a:lvl2pPr>
                        <a:buClr>
                          <a:schemeClr val="tx2"/>
                        </a:buClr>
                        <a:buSzPct val="50000"/>
                        <a:defRPr kumimoji="1"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2pPr>
                      <a:lvl3pPr>
                        <a:buClr>
                          <a:schemeClr val="accent2"/>
                        </a:buClr>
                        <a:defRPr kumimoji="1"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3pPr>
                      <a:lvl4pPr>
                        <a:buClr>
                          <a:schemeClr val="folHlink"/>
                        </a:buClr>
                        <a:buSzPct val="50000"/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4pPr>
                      <a:lvl5pP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本署若為副本行文單位，依據ｏ ｏ 號函辦理。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71711">
                <a:tc>
                  <a:txBody>
                    <a:bodyPr/>
                    <a:lstStyle>
                      <a:lvl1pPr>
                        <a:defRPr kumimoji="1"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1pPr>
                      <a:lvl2pPr>
                        <a:buClr>
                          <a:schemeClr val="tx2"/>
                        </a:buClr>
                        <a:buSzPct val="50000"/>
                        <a:defRPr kumimoji="1"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2pPr>
                      <a:lvl3pPr>
                        <a:buClr>
                          <a:schemeClr val="accent2"/>
                        </a:buClr>
                        <a:defRPr kumimoji="1"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3pPr>
                      <a:lvl4pPr>
                        <a:buClr>
                          <a:schemeClr val="folHlink"/>
                        </a:buClr>
                        <a:buSzPct val="50000"/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4pPr>
                      <a:lvl5pP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復貴局ｏ年ｏ月ｏ日ｏ ｏ 號函。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defRPr kumimoji="1"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1pPr>
                      <a:lvl2pPr>
                        <a:buClr>
                          <a:schemeClr val="tx2"/>
                        </a:buClr>
                        <a:buSzPct val="50000"/>
                        <a:defRPr kumimoji="1"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2pPr>
                      <a:lvl3pPr>
                        <a:buClr>
                          <a:schemeClr val="accent2"/>
                        </a:buClr>
                        <a:defRPr kumimoji="1"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3pPr>
                      <a:lvl4pPr>
                        <a:buClr>
                          <a:schemeClr val="folHlink"/>
                        </a:buClr>
                        <a:buSzPct val="50000"/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4pPr>
                      <a:lvl5pP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ea typeface="標楷體" pitchFamily="65" charset="-120"/>
                          <a:cs typeface="Times New Roman" panose="02020603050405020304" pitchFamily="18" charset="0"/>
                        </a:rPr>
                        <a:t>復貴局ｏ年ｏ月ｏ日ｏ ｏ 號函辦理。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4" name="文字方塊 3"/>
          <p:cNvSpPr txBox="1"/>
          <p:nvPr/>
        </p:nvSpPr>
        <p:spPr>
          <a:xfrm>
            <a:off x="8495928" y="6381328"/>
            <a:ext cx="6480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000" dirty="0" smtClean="0">
                <a:latin typeface="Times New Roman" panose="02020603050405020304" pitchFamily="18" charset="0"/>
                <a:ea typeface="Microsoft YaHei UI" panose="020B0503020204020204" pitchFamily="34" charset="-122"/>
                <a:cs typeface="Times New Roman" panose="02020603050405020304" pitchFamily="18" charset="0"/>
              </a:rPr>
              <a:t>38</a:t>
            </a:r>
            <a:endParaRPr lang="zh-TW" altLang="en-US" sz="2000" dirty="0">
              <a:latin typeface="Times New Roman" panose="02020603050405020304" pitchFamily="18" charset="0"/>
              <a:ea typeface="Microsoft YaHei UI" panose="020B0503020204020204" pitchFamily="34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51578" name="Group 26"/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1510911778"/>
              </p:ext>
            </p:extLst>
          </p:nvPr>
        </p:nvGraphicFramePr>
        <p:xfrm>
          <a:off x="590364" y="836712"/>
          <a:ext cx="7798060" cy="2047875"/>
        </p:xfrm>
        <a:graphic>
          <a:graphicData uri="http://schemas.openxmlformats.org/drawingml/2006/table">
            <a:tbl>
              <a:tblPr/>
              <a:tblGrid>
                <a:gridCol w="3899030"/>
                <a:gridCol w="3899030"/>
              </a:tblGrid>
              <a:tr h="676275">
                <a:tc>
                  <a:txBody>
                    <a:bodyPr/>
                    <a:lstStyle>
                      <a:lvl1pPr>
                        <a:defRPr kumimoji="1"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1pPr>
                      <a:lvl2pPr>
                        <a:buClr>
                          <a:schemeClr val="tx2"/>
                        </a:buClr>
                        <a:buSzPct val="50000"/>
                        <a:defRPr kumimoji="1"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2pPr>
                      <a:lvl3pPr>
                        <a:buClr>
                          <a:schemeClr val="accent2"/>
                        </a:buClr>
                        <a:defRPr kumimoji="1"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3pPr>
                      <a:lvl4pPr>
                        <a:buClr>
                          <a:schemeClr val="folHlink"/>
                        </a:buClr>
                        <a:buSzPct val="50000"/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4pPr>
                      <a:lvl5pP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3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正確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>
                        <a:defRPr kumimoji="1"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1pPr>
                      <a:lvl2pPr>
                        <a:buClr>
                          <a:schemeClr val="tx2"/>
                        </a:buClr>
                        <a:buSzPct val="50000"/>
                        <a:defRPr kumimoji="1"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2pPr>
                      <a:lvl3pPr>
                        <a:buClr>
                          <a:schemeClr val="accent2"/>
                        </a:buClr>
                        <a:defRPr kumimoji="1"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3pPr>
                      <a:lvl4pPr>
                        <a:buClr>
                          <a:schemeClr val="folHlink"/>
                        </a:buClr>
                        <a:buSzPct val="50000"/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4pPr>
                      <a:lvl5pP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3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誤植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50000"/>
                      </a:schemeClr>
                    </a:solidFill>
                  </a:tcPr>
                </a:tc>
              </a:tr>
              <a:tr h="1371600">
                <a:tc>
                  <a:txBody>
                    <a:bodyPr/>
                    <a:lstStyle>
                      <a:lvl1pPr>
                        <a:defRPr kumimoji="1"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1pPr>
                      <a:lvl2pPr>
                        <a:buClr>
                          <a:schemeClr val="tx2"/>
                        </a:buClr>
                        <a:buSzPct val="50000"/>
                        <a:defRPr kumimoji="1"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2pPr>
                      <a:lvl3pPr>
                        <a:buClr>
                          <a:schemeClr val="accent2"/>
                        </a:buClr>
                        <a:defRPr kumimoji="1"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3pPr>
                      <a:lvl4pPr>
                        <a:buClr>
                          <a:schemeClr val="folHlink"/>
                        </a:buClr>
                        <a:buSzPct val="50000"/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4pPr>
                      <a:lvl5pP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受文者為內政部</a:t>
                      </a:r>
                      <a:r>
                        <a:rPr kumimoji="1" lang="en-US" altLang="zh-TW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(</a:t>
                      </a: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交由本署辦理</a:t>
                      </a:r>
                      <a:r>
                        <a:rPr kumimoji="1" lang="en-US" altLang="zh-TW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)</a:t>
                      </a: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，請用部簽部函</a:t>
                      </a:r>
                      <a:r>
                        <a:rPr kumimoji="1" lang="en-US" altLang="zh-TW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(</a:t>
                      </a: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稿</a:t>
                      </a:r>
                      <a:r>
                        <a:rPr kumimoji="1" lang="en-US" altLang="zh-TW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)</a:t>
                      </a: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辦理。 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defRPr kumimoji="1" sz="28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1pPr>
                      <a:lvl2pPr>
                        <a:buClr>
                          <a:schemeClr val="tx2"/>
                        </a:buClr>
                        <a:buSzPct val="50000"/>
                        <a:defRPr kumimoji="1" sz="24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2pPr>
                      <a:lvl3pPr>
                        <a:buClr>
                          <a:schemeClr val="accent2"/>
                        </a:buClr>
                        <a:defRPr kumimoji="1" sz="200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3pPr>
                      <a:lvl4pPr>
                        <a:buClr>
                          <a:schemeClr val="folHlink"/>
                        </a:buClr>
                        <a:buSzPct val="50000"/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4pPr>
                      <a:lvl5pP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defRPr kumimoji="1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新細明體" pitchFamily="18" charset="-12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受文者為內政部</a:t>
                      </a:r>
                      <a:r>
                        <a:rPr kumimoji="1" lang="en-US" altLang="zh-TW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(</a:t>
                      </a: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交由本署辦理</a:t>
                      </a:r>
                      <a:r>
                        <a:rPr kumimoji="1" lang="en-US" altLang="zh-TW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)</a:t>
                      </a: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，而誤植用署簽署函</a:t>
                      </a:r>
                      <a:r>
                        <a:rPr kumimoji="1" lang="en-US" altLang="zh-TW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(</a:t>
                      </a: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稿</a:t>
                      </a:r>
                      <a:r>
                        <a:rPr kumimoji="1" lang="en-US" altLang="zh-TW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)</a:t>
                      </a:r>
                      <a:r>
                        <a:rPr kumimoji="1" lang="zh-TW" alt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標楷體" pitchFamily="65" charset="-120"/>
                          <a:ea typeface="標楷體" pitchFamily="65" charset="-120"/>
                        </a:rPr>
                        <a:t>辦理。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6" name="文字方塊 5"/>
          <p:cNvSpPr txBox="1"/>
          <p:nvPr/>
        </p:nvSpPr>
        <p:spPr>
          <a:xfrm>
            <a:off x="8495928" y="6381328"/>
            <a:ext cx="6480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000" dirty="0" smtClean="0">
                <a:latin typeface="Times New Roman" panose="02020603050405020304" pitchFamily="18" charset="0"/>
                <a:ea typeface="Microsoft YaHei UI" panose="020B0503020204020204" pitchFamily="34" charset="-122"/>
                <a:cs typeface="Times New Roman" panose="02020603050405020304" pitchFamily="18" charset="0"/>
              </a:rPr>
              <a:t>39</a:t>
            </a:r>
            <a:endParaRPr lang="zh-TW" altLang="en-US" sz="2000" dirty="0">
              <a:latin typeface="Times New Roman" panose="02020603050405020304" pitchFamily="18" charset="0"/>
              <a:ea typeface="Microsoft YaHei UI" panose="020B0503020204020204" pitchFamily="34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1250" y="0"/>
            <a:ext cx="9175249" cy="6858000"/>
          </a:xfrm>
          <a:prstGeom prst="rect">
            <a:avLst/>
          </a:prstGeom>
        </p:spPr>
      </p:pic>
      <p:sp>
        <p:nvSpPr>
          <p:cNvPr id="53252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333036" y="1060331"/>
            <a:ext cx="8487436" cy="5112568"/>
          </a:xfrm>
          <a:prstGeom prst="rect">
            <a:avLst/>
          </a:prstGeom>
        </p:spPr>
        <p:txBody>
          <a:bodyPr/>
          <a:lstStyle/>
          <a:p>
            <a:pPr marL="0" indent="0">
              <a:buNone/>
            </a:pPr>
            <a:r>
              <a:rPr lang="zh-TW" altLang="en-US" sz="4000" dirty="0" smtClean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機關之公文，除作為機關對外行政的工具外，亦代表機關整體形象及效能，而承辦人對於公文的撰擬能力，亦為機關長官鑑別承辦人員之用心度、嚴謹度及品管力的重要方式。</a:t>
            </a:r>
            <a:endParaRPr lang="en-US" altLang="zh-TW" sz="4000" dirty="0" smtClean="0">
              <a:solidFill>
                <a:schemeClr val="tx2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buNone/>
            </a:pPr>
            <a:r>
              <a:rPr lang="zh-TW" altLang="en-US" sz="4000" dirty="0" smtClean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因此，承辦人對於承辦之公文，</a:t>
            </a:r>
            <a:r>
              <a:rPr lang="zh-TW" altLang="en-US" sz="4000" dirty="0" smtClean="0">
                <a:solidFill>
                  <a:schemeClr val="tx2"/>
                </a:solidFill>
                <a:ea typeface="標楷體" panose="03000509000000000000" pitchFamily="65" charset="-120"/>
              </a:rPr>
              <a:t>務必謹慎為之，寧可事前多花時間檢視，也不要事後造成錯誤再來修補</a:t>
            </a:r>
            <a:r>
              <a:rPr lang="zh-TW" altLang="en-US" sz="4000" dirty="0" smtClean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  <a:endParaRPr lang="en-US" altLang="zh-TW" sz="4000" dirty="0" smtClean="0">
              <a:solidFill>
                <a:schemeClr val="tx2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 eaLnBrk="1" hangingPunct="1">
              <a:buNone/>
            </a:pPr>
            <a:endParaRPr lang="zh-TW" altLang="en-US" sz="6600" dirty="0" smtClean="0">
              <a:solidFill>
                <a:schemeClr val="tx2"/>
              </a:solidFill>
              <a:ea typeface="標楷體" panose="03000509000000000000" pitchFamily="65" charset="-120"/>
            </a:endParaRPr>
          </a:p>
        </p:txBody>
      </p:sp>
      <p:sp>
        <p:nvSpPr>
          <p:cNvPr id="5" name="文字方塊 4"/>
          <p:cNvSpPr txBox="1"/>
          <p:nvPr/>
        </p:nvSpPr>
        <p:spPr>
          <a:xfrm>
            <a:off x="8495928" y="6381328"/>
            <a:ext cx="6480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000" dirty="0" smtClean="0">
                <a:latin typeface="Times New Roman" panose="02020603050405020304" pitchFamily="18" charset="0"/>
                <a:ea typeface="Microsoft YaHei UI" panose="020B0503020204020204" pitchFamily="34" charset="-122"/>
                <a:cs typeface="Times New Roman" panose="02020603050405020304" pitchFamily="18" charset="0"/>
              </a:rPr>
              <a:t>40</a:t>
            </a:r>
            <a:endParaRPr lang="zh-TW" altLang="en-US" sz="2000" dirty="0">
              <a:latin typeface="Times New Roman" panose="02020603050405020304" pitchFamily="18" charset="0"/>
              <a:ea typeface="Microsoft YaHei UI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323528" y="352445"/>
            <a:ext cx="1210588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4000" dirty="0" smtClean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結語</a:t>
            </a:r>
            <a:endParaRPr lang="zh-TW" altLang="en-US" sz="4000" dirty="0"/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2771800" y="3212976"/>
            <a:ext cx="3262433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TW" altLang="en-US" sz="6000" cap="none" spc="0" dirty="0" smtClean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YaHei UI" panose="020B0503020204020204" pitchFamily="34" charset="-122"/>
                <a:ea typeface="Microsoft YaHei UI" panose="020B0503020204020204" pitchFamily="34" charset="-122"/>
              </a:rPr>
              <a:t>簡報結束</a:t>
            </a:r>
            <a:endParaRPr lang="zh-TW" altLang="en-US" sz="6000" cap="none" spc="0" dirty="0">
              <a:ln/>
              <a:pattFill prst="dkUpDiag">
                <a:fgClr>
                  <a:schemeClr val="bg1">
                    <a:lumMod val="50000"/>
                  </a:schemeClr>
                </a:fgClr>
                <a:bgClr>
                  <a:schemeClr val="tx1">
                    <a:lumMod val="75000"/>
                    <a:lumOff val="25000"/>
                  </a:schemeClr>
                </a:bgClr>
              </a:patt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654217729"/>
      </p:ext>
    </p:extLst>
  </p:cSld>
  <p:clrMapOvr>
    <a:masterClrMapping/>
  </p:clrMapOvr>
</p:sld>
</file>

<file path=ppt/theme/theme1.xml><?xml version="1.0" encoding="utf-8"?>
<a:theme xmlns:a="http://schemas.openxmlformats.org/drawingml/2006/main" name="Blends">
  <a:themeElements>
    <a:clrScheme name="Blends 3">
      <a:dk1>
        <a:srgbClr val="000000"/>
      </a:dk1>
      <a:lt1>
        <a:srgbClr val="FFFFFF"/>
      </a:lt1>
      <a:dk2>
        <a:srgbClr val="333399"/>
      </a:dk2>
      <a:lt2>
        <a:srgbClr val="1C1C1C"/>
      </a:lt2>
      <a:accent1>
        <a:srgbClr val="00E4A8"/>
      </a:accent1>
      <a:accent2>
        <a:srgbClr val="FFCF01"/>
      </a:accent2>
      <a:accent3>
        <a:srgbClr val="FFFFFF"/>
      </a:accent3>
      <a:accent4>
        <a:srgbClr val="000000"/>
      </a:accent4>
      <a:accent5>
        <a:srgbClr val="AAEFD1"/>
      </a:accent5>
      <a:accent6>
        <a:srgbClr val="E7BB01"/>
      </a:accent6>
      <a:hlink>
        <a:srgbClr val="FF0000"/>
      </a:hlink>
      <a:folHlink>
        <a:srgbClr val="3333CC"/>
      </a:folHlink>
    </a:clrScheme>
    <a:fontScheme name="Blends">
      <a:majorFont>
        <a:latin typeface="Tahoma"/>
        <a:ea typeface="新細明體"/>
        <a:cs typeface=""/>
      </a:majorFont>
      <a:minorFont>
        <a:latin typeface="Tahoma"/>
        <a:ea typeface="新細明體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Blends 1">
        <a:dk1>
          <a:srgbClr val="969696"/>
        </a:dk1>
        <a:lt1>
          <a:srgbClr val="FFFFFF"/>
        </a:lt1>
        <a:dk2>
          <a:srgbClr val="000000"/>
        </a:dk2>
        <a:lt2>
          <a:srgbClr val="DDDDDD"/>
        </a:lt2>
        <a:accent1>
          <a:srgbClr val="00E4A8"/>
        </a:accent1>
        <a:accent2>
          <a:srgbClr val="3333CC"/>
        </a:accent2>
        <a:accent3>
          <a:srgbClr val="AAAAAA"/>
        </a:accent3>
        <a:accent4>
          <a:srgbClr val="DADADA"/>
        </a:accent4>
        <a:accent5>
          <a:srgbClr val="AAEFD1"/>
        </a:accent5>
        <a:accent6>
          <a:srgbClr val="2D2DB9"/>
        </a:accent6>
        <a:hlink>
          <a:srgbClr val="FF5050"/>
        </a:hlink>
        <a:folHlink>
          <a:srgbClr val="FFCF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2">
        <a:dk1>
          <a:srgbClr val="000094"/>
        </a:dk1>
        <a:lt1>
          <a:srgbClr val="FFFFFF"/>
        </a:lt1>
        <a:dk2>
          <a:srgbClr val="0000CC"/>
        </a:dk2>
        <a:lt2>
          <a:srgbClr val="FFFFCC"/>
        </a:lt2>
        <a:accent1>
          <a:srgbClr val="3193FF"/>
        </a:accent1>
        <a:accent2>
          <a:srgbClr val="9900FF"/>
        </a:accent2>
        <a:accent3>
          <a:srgbClr val="AAAAE2"/>
        </a:accent3>
        <a:accent4>
          <a:srgbClr val="DADADA"/>
        </a:accent4>
        <a:accent5>
          <a:srgbClr val="ADC8FF"/>
        </a:accent5>
        <a:accent6>
          <a:srgbClr val="8A00E7"/>
        </a:accent6>
        <a:hlink>
          <a:srgbClr val="FF33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3">
        <a:dk1>
          <a:srgbClr val="000000"/>
        </a:dk1>
        <a:lt1>
          <a:srgbClr val="FFFFFF"/>
        </a:lt1>
        <a:dk2>
          <a:srgbClr val="333399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4">
        <a:dk1>
          <a:srgbClr val="000000"/>
        </a:dk1>
        <a:lt1>
          <a:srgbClr val="FFFFFF"/>
        </a:lt1>
        <a:dk2>
          <a:srgbClr val="515F7B"/>
        </a:dk2>
        <a:lt2>
          <a:srgbClr val="808080"/>
        </a:lt2>
        <a:accent1>
          <a:srgbClr val="9FCAD3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CDE1E6"/>
        </a:accent5>
        <a:accent6>
          <a:srgbClr val="AEAEAE"/>
        </a:accent6>
        <a:hlink>
          <a:srgbClr val="91AFBF"/>
        </a:hlink>
        <a:folHlink>
          <a:srgbClr val="ECEAA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5">
        <a:dk1>
          <a:srgbClr val="000000"/>
        </a:dk1>
        <a:lt1>
          <a:srgbClr val="FFFFFF"/>
        </a:lt1>
        <a:dk2>
          <a:srgbClr val="000066"/>
        </a:dk2>
        <a:lt2>
          <a:srgbClr val="333333"/>
        </a:lt2>
        <a:accent1>
          <a:srgbClr val="C4709A"/>
        </a:accent1>
        <a:accent2>
          <a:srgbClr val="4B4EB5"/>
        </a:accent2>
        <a:accent3>
          <a:srgbClr val="FFFFFF"/>
        </a:accent3>
        <a:accent4>
          <a:srgbClr val="000000"/>
        </a:accent4>
        <a:accent5>
          <a:srgbClr val="DEBBCA"/>
        </a:accent5>
        <a:accent6>
          <a:srgbClr val="4346A4"/>
        </a:accent6>
        <a:hlink>
          <a:srgbClr val="C481CF"/>
        </a:hlink>
        <a:folHlink>
          <a:srgbClr val="76B74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6">
        <a:dk1>
          <a:srgbClr val="000000"/>
        </a:dk1>
        <a:lt1>
          <a:srgbClr val="FFFFFF"/>
        </a:lt1>
        <a:dk2>
          <a:srgbClr val="6A4076"/>
        </a:dk2>
        <a:lt2>
          <a:srgbClr val="969696"/>
        </a:lt2>
        <a:accent1>
          <a:srgbClr val="DBA9C2"/>
        </a:accent1>
        <a:accent2>
          <a:srgbClr val="E1BF91"/>
        </a:accent2>
        <a:accent3>
          <a:srgbClr val="FFFFFF"/>
        </a:accent3>
        <a:accent4>
          <a:srgbClr val="000000"/>
        </a:accent4>
        <a:accent5>
          <a:srgbClr val="EAD1DD"/>
        </a:accent5>
        <a:accent6>
          <a:srgbClr val="CCAD83"/>
        </a:accent6>
        <a:hlink>
          <a:srgbClr val="B3CE82"/>
        </a:hlink>
        <a:folHlink>
          <a:srgbClr val="B8AD4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佈景主題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Blends</Template>
  <TotalTime>2315</TotalTime>
  <Words>2689</Words>
  <Application>Microsoft Office PowerPoint</Application>
  <PresentationFormat>如螢幕大小 (4:3)</PresentationFormat>
  <Paragraphs>387</Paragraphs>
  <Slides>45</Slides>
  <Notes>1</Notes>
  <HiddenSlides>0</HiddenSlides>
  <MMClips>0</MMClips>
  <ScaleCrop>false</ScaleCrop>
  <HeadingPairs>
    <vt:vector size="6" baseType="variant">
      <vt:variant>
        <vt:lpstr>使用字型</vt:lpstr>
      </vt:variant>
      <vt:variant>
        <vt:i4>7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45</vt:i4>
      </vt:variant>
    </vt:vector>
  </HeadingPairs>
  <TitlesOfParts>
    <vt:vector size="53" baseType="lpstr">
      <vt:lpstr>Microsoft YaHei UI</vt:lpstr>
      <vt:lpstr>新細明體</vt:lpstr>
      <vt:lpstr>標楷體</vt:lpstr>
      <vt:lpstr>Arial</vt:lpstr>
      <vt:lpstr>Tahoma</vt:lpstr>
      <vt:lpstr>Times New Roman</vt:lpstr>
      <vt:lpstr>Wingdings</vt:lpstr>
      <vt:lpstr>Blends</vt:lpstr>
      <vt:lpstr>公文製作要領及注意事項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</vt:vector>
  </TitlesOfParts>
  <Company>CMT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內政部103年第1次公文查考缺失及應注意事項</dc:title>
  <dc:creator>NFA</dc:creator>
  <cp:lastModifiedBy>葉蓓華</cp:lastModifiedBy>
  <cp:revision>90</cp:revision>
  <dcterms:created xsi:type="dcterms:W3CDTF">2014-06-30T09:15:40Z</dcterms:created>
  <dcterms:modified xsi:type="dcterms:W3CDTF">2024-05-27T03:18:14Z</dcterms:modified>
</cp:coreProperties>
</file>