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handoutMasterIdLst>
    <p:handoutMasterId r:id="rId30"/>
  </p:handoutMasterIdLst>
  <p:sldIdLst>
    <p:sldId id="271" r:id="rId2"/>
    <p:sldId id="286" r:id="rId3"/>
    <p:sldId id="257" r:id="rId4"/>
    <p:sldId id="260" r:id="rId5"/>
    <p:sldId id="381" r:id="rId6"/>
    <p:sldId id="316" r:id="rId7"/>
    <p:sldId id="297" r:id="rId8"/>
    <p:sldId id="382" r:id="rId9"/>
    <p:sldId id="327" r:id="rId10"/>
    <p:sldId id="389" r:id="rId11"/>
    <p:sldId id="300" r:id="rId12"/>
    <p:sldId id="383" r:id="rId13"/>
    <p:sldId id="326" r:id="rId14"/>
    <p:sldId id="304" r:id="rId15"/>
    <p:sldId id="384" r:id="rId16"/>
    <p:sldId id="388" r:id="rId17"/>
    <p:sldId id="333" r:id="rId18"/>
    <p:sldId id="332" r:id="rId19"/>
    <p:sldId id="385" r:id="rId20"/>
    <p:sldId id="307" r:id="rId21"/>
    <p:sldId id="334" r:id="rId22"/>
    <p:sldId id="386" r:id="rId23"/>
    <p:sldId id="344" r:id="rId24"/>
    <p:sldId id="360" r:id="rId25"/>
    <p:sldId id="377" r:id="rId26"/>
    <p:sldId id="358" r:id="rId27"/>
    <p:sldId id="289" r:id="rId28"/>
  </p:sldIdLst>
  <p:sldSz cx="6858000" cy="9906000" type="A4"/>
  <p:notesSz cx="6807200" cy="9939338"/>
  <p:defaultTextStyle>
    <a:defPPr>
      <a:defRPr lang="zh-TW"/>
    </a:defPPr>
    <a:lvl1pPr algn="l" rtl="0" eaLnBrk="0" fontAlgn="base" hangingPunct="0">
      <a:spcBef>
        <a:spcPct val="0"/>
      </a:spcBef>
      <a:spcAft>
        <a:spcPct val="0"/>
      </a:spcAft>
      <a:defRPr kern="1200">
        <a:solidFill>
          <a:schemeClr val="tx1"/>
        </a:solidFill>
        <a:latin typeface="Arial" panose="020B0604020202020204" pitchFamily="34" charset="0"/>
        <a:ea typeface="微軟正黑體" panose="020B0604030504040204" pitchFamily="34" charset="-120"/>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微軟正黑體" panose="020B0604030504040204" pitchFamily="34" charset="-120"/>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微軟正黑體" panose="020B0604030504040204" pitchFamily="34" charset="-120"/>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微軟正黑體" panose="020B0604030504040204" pitchFamily="34" charset="-120"/>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微軟正黑體" panose="020B0604030504040204" pitchFamily="34" charset="-120"/>
        <a:cs typeface="+mn-cs"/>
      </a:defRPr>
    </a:lvl5pPr>
    <a:lvl6pPr marL="22860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6pPr>
    <a:lvl7pPr marL="27432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7pPr>
    <a:lvl8pPr marL="32004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8pPr>
    <a:lvl9pPr marL="3657600" algn="l" defTabSz="914400" rtl="0" eaLnBrk="1" latinLnBrk="0" hangingPunct="1">
      <a:defRPr kern="1200">
        <a:solidFill>
          <a:schemeClr val="tx1"/>
        </a:solidFill>
        <a:latin typeface="Arial" panose="020B0604020202020204" pitchFamily="34" charset="0"/>
        <a:ea typeface="微軟正黑體" panose="020B0604030504040204" pitchFamily="34" charset="-120"/>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E0F8"/>
    <a:srgbClr val="9EE8FA"/>
    <a:srgbClr val="FF9999"/>
    <a:srgbClr val="FFCCCC"/>
    <a:srgbClr val="CC99FF"/>
    <a:srgbClr val="9999FF"/>
    <a:srgbClr val="CCCCFF"/>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774" autoAdjust="0"/>
  </p:normalViewPr>
  <p:slideViewPr>
    <p:cSldViewPr snapToGrid="0">
      <p:cViewPr varScale="1">
        <p:scale>
          <a:sx n="78" d="100"/>
          <a:sy n="78" d="100"/>
        </p:scale>
        <p:origin x="2934" y="114"/>
      </p:cViewPr>
      <p:guideLst>
        <p:guide orient="horz" pos="3120"/>
        <p:guide pos="2160"/>
      </p:guideLst>
    </p:cSldViewPr>
  </p:slideViewPr>
  <p:notesTextViewPr>
    <p:cViewPr>
      <p:scale>
        <a:sx n="1" d="1"/>
        <a:sy n="1" d="1"/>
      </p:scale>
      <p:origin x="0" y="0"/>
    </p:cViewPr>
  </p:notesTextViewPr>
  <p:sorterViewPr>
    <p:cViewPr>
      <p:scale>
        <a:sx n="160" d="100"/>
        <a:sy n="16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xmlns="" id="{2CE0CADC-9A63-46A2-88C6-4CD804816C4D}"/>
              </a:ext>
            </a:extLst>
          </p:cNvPr>
          <p:cNvSpPr>
            <a:spLocks noGrp="1"/>
          </p:cNvSpPr>
          <p:nvPr>
            <p:ph type="hdr" sz="quarter"/>
          </p:nvPr>
        </p:nvSpPr>
        <p:spPr>
          <a:xfrm>
            <a:off x="0" y="0"/>
            <a:ext cx="2950529" cy="497524"/>
          </a:xfrm>
          <a:prstGeom prst="rect">
            <a:avLst/>
          </a:prstGeom>
        </p:spPr>
        <p:txBody>
          <a:bodyPr vert="horz" lIns="91554" tIns="45777" rIns="91554" bIns="45777" rtlCol="0"/>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3" name="日期版面配置區 2">
            <a:extLst>
              <a:ext uri="{FF2B5EF4-FFF2-40B4-BE49-F238E27FC236}">
                <a16:creationId xmlns:a16="http://schemas.microsoft.com/office/drawing/2014/main" xmlns="" id="{DF09EE69-9D29-4344-BD5E-25B19FB64EC7}"/>
              </a:ext>
            </a:extLst>
          </p:cNvPr>
          <p:cNvSpPr>
            <a:spLocks noGrp="1"/>
          </p:cNvSpPr>
          <p:nvPr>
            <p:ph type="dt" sz="quarter" idx="1"/>
          </p:nvPr>
        </p:nvSpPr>
        <p:spPr>
          <a:xfrm>
            <a:off x="3855082" y="0"/>
            <a:ext cx="2950529" cy="497524"/>
          </a:xfrm>
          <a:prstGeom prst="rect">
            <a:avLst/>
          </a:prstGeom>
        </p:spPr>
        <p:txBody>
          <a:bodyPr vert="horz" lIns="91554" tIns="45777" rIns="91554" bIns="45777" rtlCol="0"/>
          <a:lstStyle>
            <a:lvl1pPr algn="r" eaLnBrk="1" fontAlgn="auto" hangingPunct="1">
              <a:spcBef>
                <a:spcPts val="0"/>
              </a:spcBef>
              <a:spcAft>
                <a:spcPts val="0"/>
              </a:spcAft>
              <a:defRPr sz="1200">
                <a:latin typeface="+mn-lt"/>
                <a:ea typeface="+mn-ea"/>
              </a:defRPr>
            </a:lvl1pPr>
          </a:lstStyle>
          <a:p>
            <a:pPr>
              <a:defRPr/>
            </a:pPr>
            <a:fld id="{F639A609-9A27-4733-905E-FC7B45E61ED1}" type="datetimeFigureOut">
              <a:rPr lang="zh-TW" altLang="en-US"/>
              <a:pPr>
                <a:defRPr/>
              </a:pPr>
              <a:t>2024/11/22</a:t>
            </a:fld>
            <a:endParaRPr lang="zh-TW" altLang="en-US"/>
          </a:p>
        </p:txBody>
      </p:sp>
      <p:sp>
        <p:nvSpPr>
          <p:cNvPr id="4" name="頁尾版面配置區 3">
            <a:extLst>
              <a:ext uri="{FF2B5EF4-FFF2-40B4-BE49-F238E27FC236}">
                <a16:creationId xmlns:a16="http://schemas.microsoft.com/office/drawing/2014/main" xmlns="" id="{733D3C52-1E84-462D-A032-C04729E0DAFF}"/>
              </a:ext>
            </a:extLst>
          </p:cNvPr>
          <p:cNvSpPr>
            <a:spLocks noGrp="1"/>
          </p:cNvSpPr>
          <p:nvPr>
            <p:ph type="ftr" sz="quarter" idx="2"/>
          </p:nvPr>
        </p:nvSpPr>
        <p:spPr>
          <a:xfrm>
            <a:off x="0" y="9440226"/>
            <a:ext cx="2950529" cy="497523"/>
          </a:xfrm>
          <a:prstGeom prst="rect">
            <a:avLst/>
          </a:prstGeom>
        </p:spPr>
        <p:txBody>
          <a:bodyPr vert="horz" lIns="91554" tIns="45777" rIns="91554" bIns="45777" rtlCol="0" anchor="b"/>
          <a:lstStyle>
            <a:lvl1pPr algn="l" eaLnBrk="1" fontAlgn="auto" hangingPunct="1">
              <a:spcBef>
                <a:spcPts val="0"/>
              </a:spcBef>
              <a:spcAft>
                <a:spcPts val="0"/>
              </a:spcAft>
              <a:defRPr sz="1200">
                <a:latin typeface="+mn-lt"/>
                <a:ea typeface="+mn-ea"/>
              </a:defRPr>
            </a:lvl1pPr>
          </a:lstStyle>
          <a:p>
            <a:pPr>
              <a:defRPr/>
            </a:pPr>
            <a:endParaRPr lang="zh-TW" altLang="en-US"/>
          </a:p>
        </p:txBody>
      </p:sp>
      <p:sp>
        <p:nvSpPr>
          <p:cNvPr id="5" name="投影片編號版面配置區 4">
            <a:extLst>
              <a:ext uri="{FF2B5EF4-FFF2-40B4-BE49-F238E27FC236}">
                <a16:creationId xmlns:a16="http://schemas.microsoft.com/office/drawing/2014/main" xmlns="" id="{F9372016-A1C1-4191-A2B9-87085013F8DC}"/>
              </a:ext>
            </a:extLst>
          </p:cNvPr>
          <p:cNvSpPr>
            <a:spLocks noGrp="1"/>
          </p:cNvSpPr>
          <p:nvPr>
            <p:ph type="sldNum" sz="quarter" idx="3"/>
          </p:nvPr>
        </p:nvSpPr>
        <p:spPr>
          <a:xfrm>
            <a:off x="3855082" y="9440226"/>
            <a:ext cx="2950529" cy="497523"/>
          </a:xfrm>
          <a:prstGeom prst="rect">
            <a:avLst/>
          </a:prstGeom>
        </p:spPr>
        <p:txBody>
          <a:bodyPr vert="horz" lIns="91554" tIns="45777" rIns="91554" bIns="45777" rtlCol="0" anchor="b"/>
          <a:lstStyle>
            <a:lvl1pPr algn="r" eaLnBrk="1" fontAlgn="auto" hangingPunct="1">
              <a:spcBef>
                <a:spcPts val="0"/>
              </a:spcBef>
              <a:spcAft>
                <a:spcPts val="0"/>
              </a:spcAft>
              <a:defRPr sz="1200">
                <a:latin typeface="+mn-lt"/>
                <a:ea typeface="+mn-ea"/>
              </a:defRPr>
            </a:lvl1pPr>
          </a:lstStyle>
          <a:p>
            <a:pPr>
              <a:defRPr/>
            </a:pPr>
            <a:fld id="{36FA9CEB-65FF-44E0-AE5B-36368B294187}" type="slidenum">
              <a:rPr lang="zh-TW" altLang="en-US"/>
              <a:pPr>
                <a:defRPr/>
              </a:pPr>
              <a:t>‹#›</a:t>
            </a:fld>
            <a:endParaRPr lang="zh-TW"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xmlns="" id="{EAAAB8CC-27C4-425C-9383-BFA83134974A}"/>
              </a:ext>
            </a:extLst>
          </p:cNvPr>
          <p:cNvSpPr>
            <a:spLocks noGrp="1"/>
          </p:cNvSpPr>
          <p:nvPr>
            <p:ph type="hdr" sz="quarter"/>
          </p:nvPr>
        </p:nvSpPr>
        <p:spPr>
          <a:xfrm>
            <a:off x="0" y="0"/>
            <a:ext cx="2950529" cy="497524"/>
          </a:xfrm>
          <a:prstGeom prst="rect">
            <a:avLst/>
          </a:prstGeom>
        </p:spPr>
        <p:txBody>
          <a:bodyPr vert="horz" lIns="91554" tIns="45777" rIns="91554" bIns="45777" rtlCol="0"/>
          <a:lstStyle>
            <a:lvl1pPr algn="l" eaLnBrk="1" fontAlgn="auto" hangingPunct="1">
              <a:spcBef>
                <a:spcPts val="0"/>
              </a:spcBef>
              <a:spcAft>
                <a:spcPts val="0"/>
              </a:spcAft>
              <a:defRPr kumimoji="1" sz="1200">
                <a:latin typeface="+mn-lt"/>
                <a:ea typeface="+mn-ea"/>
              </a:defRPr>
            </a:lvl1pPr>
          </a:lstStyle>
          <a:p>
            <a:pPr>
              <a:defRPr/>
            </a:pPr>
            <a:endParaRPr lang="zh-TW" altLang="en-US"/>
          </a:p>
        </p:txBody>
      </p:sp>
      <p:sp>
        <p:nvSpPr>
          <p:cNvPr id="3" name="日期版面配置區 2">
            <a:extLst>
              <a:ext uri="{FF2B5EF4-FFF2-40B4-BE49-F238E27FC236}">
                <a16:creationId xmlns:a16="http://schemas.microsoft.com/office/drawing/2014/main" xmlns="" id="{6CD98213-7380-4BA2-8438-AD1B930A1C99}"/>
              </a:ext>
            </a:extLst>
          </p:cNvPr>
          <p:cNvSpPr>
            <a:spLocks noGrp="1"/>
          </p:cNvSpPr>
          <p:nvPr>
            <p:ph type="dt" idx="1"/>
          </p:nvPr>
        </p:nvSpPr>
        <p:spPr>
          <a:xfrm>
            <a:off x="3855082" y="0"/>
            <a:ext cx="2950529" cy="497524"/>
          </a:xfrm>
          <a:prstGeom prst="rect">
            <a:avLst/>
          </a:prstGeom>
        </p:spPr>
        <p:txBody>
          <a:bodyPr vert="horz" lIns="91554" tIns="45777" rIns="91554" bIns="45777" rtlCol="0"/>
          <a:lstStyle>
            <a:lvl1pPr algn="r" eaLnBrk="1" fontAlgn="auto" hangingPunct="1">
              <a:spcBef>
                <a:spcPts val="0"/>
              </a:spcBef>
              <a:spcAft>
                <a:spcPts val="0"/>
              </a:spcAft>
              <a:defRPr kumimoji="1" sz="1200">
                <a:latin typeface="+mn-lt"/>
                <a:ea typeface="+mn-ea"/>
              </a:defRPr>
            </a:lvl1pPr>
          </a:lstStyle>
          <a:p>
            <a:pPr>
              <a:defRPr/>
            </a:pPr>
            <a:fld id="{416BC0D0-769A-4661-B2A4-8F94161BB670}" type="datetimeFigureOut">
              <a:rPr lang="zh-TW" altLang="en-US"/>
              <a:pPr>
                <a:defRPr/>
              </a:pPr>
              <a:t>2024/11/22</a:t>
            </a:fld>
            <a:endParaRPr lang="zh-TW" altLang="en-US"/>
          </a:p>
        </p:txBody>
      </p:sp>
      <p:sp>
        <p:nvSpPr>
          <p:cNvPr id="4" name="投影片影像版面配置區 3">
            <a:extLst>
              <a:ext uri="{FF2B5EF4-FFF2-40B4-BE49-F238E27FC236}">
                <a16:creationId xmlns:a16="http://schemas.microsoft.com/office/drawing/2014/main" xmlns="" id="{0F3161DC-170B-4051-B415-14C771C43454}"/>
              </a:ext>
            </a:extLst>
          </p:cNvPr>
          <p:cNvSpPr>
            <a:spLocks noGrp="1" noRot="1" noChangeAspect="1"/>
          </p:cNvSpPr>
          <p:nvPr>
            <p:ph type="sldImg" idx="2"/>
          </p:nvPr>
        </p:nvSpPr>
        <p:spPr>
          <a:xfrm>
            <a:off x="2243138" y="1243013"/>
            <a:ext cx="2320925" cy="3354387"/>
          </a:xfrm>
          <a:prstGeom prst="rect">
            <a:avLst/>
          </a:prstGeom>
          <a:noFill/>
          <a:ln w="12700">
            <a:solidFill>
              <a:prstClr val="black"/>
            </a:solidFill>
          </a:ln>
        </p:spPr>
        <p:txBody>
          <a:bodyPr vert="horz" lIns="91554" tIns="45777" rIns="91554" bIns="45777" rtlCol="0" anchor="ctr"/>
          <a:lstStyle/>
          <a:p>
            <a:pPr lvl="0"/>
            <a:endParaRPr lang="zh-TW" altLang="en-US" noProof="0"/>
          </a:p>
        </p:txBody>
      </p:sp>
      <p:sp>
        <p:nvSpPr>
          <p:cNvPr id="5" name="備忘稿版面配置區 4">
            <a:extLst>
              <a:ext uri="{FF2B5EF4-FFF2-40B4-BE49-F238E27FC236}">
                <a16:creationId xmlns:a16="http://schemas.microsoft.com/office/drawing/2014/main" xmlns="" id="{DCAD18D5-A564-4349-816B-57063AEA8936}"/>
              </a:ext>
            </a:extLst>
          </p:cNvPr>
          <p:cNvSpPr>
            <a:spLocks noGrp="1"/>
          </p:cNvSpPr>
          <p:nvPr>
            <p:ph type="body" sz="quarter" idx="3"/>
          </p:nvPr>
        </p:nvSpPr>
        <p:spPr>
          <a:xfrm>
            <a:off x="680402" y="4782900"/>
            <a:ext cx="5446396" cy="3913425"/>
          </a:xfrm>
          <a:prstGeom prst="rect">
            <a:avLst/>
          </a:prstGeom>
        </p:spPr>
        <p:txBody>
          <a:bodyPr vert="horz" lIns="91554" tIns="45777" rIns="91554" bIns="45777" rtlCol="0"/>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6" name="頁尾版面配置區 5">
            <a:extLst>
              <a:ext uri="{FF2B5EF4-FFF2-40B4-BE49-F238E27FC236}">
                <a16:creationId xmlns:a16="http://schemas.microsoft.com/office/drawing/2014/main" xmlns="" id="{B6B60553-655E-4229-B314-F692B87577B8}"/>
              </a:ext>
            </a:extLst>
          </p:cNvPr>
          <p:cNvSpPr>
            <a:spLocks noGrp="1"/>
          </p:cNvSpPr>
          <p:nvPr>
            <p:ph type="ftr" sz="quarter" idx="4"/>
          </p:nvPr>
        </p:nvSpPr>
        <p:spPr>
          <a:xfrm>
            <a:off x="0" y="9441814"/>
            <a:ext cx="2950529" cy="497524"/>
          </a:xfrm>
          <a:prstGeom prst="rect">
            <a:avLst/>
          </a:prstGeom>
        </p:spPr>
        <p:txBody>
          <a:bodyPr vert="horz" lIns="91554" tIns="45777" rIns="91554" bIns="45777" rtlCol="0" anchor="b"/>
          <a:lstStyle>
            <a:lvl1pPr algn="l" eaLnBrk="1" fontAlgn="auto" hangingPunct="1">
              <a:spcBef>
                <a:spcPts val="0"/>
              </a:spcBef>
              <a:spcAft>
                <a:spcPts val="0"/>
              </a:spcAft>
              <a:defRPr kumimoji="1" sz="1200">
                <a:latin typeface="+mn-lt"/>
                <a:ea typeface="+mn-ea"/>
              </a:defRPr>
            </a:lvl1pPr>
          </a:lstStyle>
          <a:p>
            <a:pPr>
              <a:defRPr/>
            </a:pPr>
            <a:endParaRPr lang="zh-TW" altLang="en-US"/>
          </a:p>
        </p:txBody>
      </p:sp>
      <p:sp>
        <p:nvSpPr>
          <p:cNvPr id="7" name="投影片編號版面配置區 6">
            <a:extLst>
              <a:ext uri="{FF2B5EF4-FFF2-40B4-BE49-F238E27FC236}">
                <a16:creationId xmlns:a16="http://schemas.microsoft.com/office/drawing/2014/main" xmlns="" id="{29F1630C-ADBC-4DDF-A1C6-2EEB4A3C99FF}"/>
              </a:ext>
            </a:extLst>
          </p:cNvPr>
          <p:cNvSpPr>
            <a:spLocks noGrp="1"/>
          </p:cNvSpPr>
          <p:nvPr>
            <p:ph type="sldNum" sz="quarter" idx="5"/>
          </p:nvPr>
        </p:nvSpPr>
        <p:spPr>
          <a:xfrm>
            <a:off x="3855082" y="9441814"/>
            <a:ext cx="2950529" cy="497524"/>
          </a:xfrm>
          <a:prstGeom prst="rect">
            <a:avLst/>
          </a:prstGeom>
        </p:spPr>
        <p:txBody>
          <a:bodyPr vert="horz" lIns="91554" tIns="45777" rIns="91554" bIns="45777" rtlCol="0" anchor="b"/>
          <a:lstStyle>
            <a:lvl1pPr algn="r" eaLnBrk="1" fontAlgn="auto" hangingPunct="1">
              <a:spcBef>
                <a:spcPts val="0"/>
              </a:spcBef>
              <a:spcAft>
                <a:spcPts val="0"/>
              </a:spcAft>
              <a:defRPr kumimoji="1" sz="1200">
                <a:latin typeface="+mn-lt"/>
                <a:ea typeface="+mn-ea"/>
              </a:defRPr>
            </a:lvl1pPr>
          </a:lstStyle>
          <a:p>
            <a:pPr>
              <a:defRPr/>
            </a:pPr>
            <a:fld id="{803D50DD-F596-4648-8D86-1EDCED80E41C}" type="slidenum">
              <a:rPr lang="zh-TW" altLang="en-US"/>
              <a:pPr>
                <a:defRPr/>
              </a:pPr>
              <a:t>‹#›</a:t>
            </a:fld>
            <a:endParaRPr lang="zh-TW" altLang="en-US"/>
          </a:p>
        </p:txBody>
      </p:sp>
    </p:spTree>
    <p:extLst>
      <p:ext uri="{BB962C8B-B14F-4D97-AF65-F5344CB8AC3E}">
        <p14:creationId xmlns:p14="http://schemas.microsoft.com/office/powerpoint/2010/main" val="2344948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a:extLst>
              <a:ext uri="{FF2B5EF4-FFF2-40B4-BE49-F238E27FC236}">
                <a16:creationId xmlns:a16="http://schemas.microsoft.com/office/drawing/2014/main" xmlns="" id="{45894C4E-9C82-4058-948E-35CFF14CB624}"/>
              </a:ext>
            </a:extLst>
          </p:cNvPr>
          <p:cNvSpPr>
            <a:spLocks noGrp="1" noRot="1" noChangeAspect="1" noChangeArrowheads="1" noTextEdit="1"/>
          </p:cNvSpPr>
          <p:nvPr>
            <p:ph type="sldImg"/>
          </p:nvPr>
        </p:nvSpPr>
        <p:spPr bwMode="auto">
          <a:xfrm>
            <a:off x="2114550" y="746125"/>
            <a:ext cx="257810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a:extLst>
              <a:ext uri="{FF2B5EF4-FFF2-40B4-BE49-F238E27FC236}">
                <a16:creationId xmlns:a16="http://schemas.microsoft.com/office/drawing/2014/main" xmlns="" id="{EA5F474C-D94A-40B9-A1C3-3B43FC65553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6148" name="灯片编号占位符 3">
            <a:extLst>
              <a:ext uri="{FF2B5EF4-FFF2-40B4-BE49-F238E27FC236}">
                <a16:creationId xmlns:a16="http://schemas.microsoft.com/office/drawing/2014/main" xmlns="" id="{39A450A1-3764-4AF9-9C8B-A2BF8289897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微軟正黑體" panose="020B0604030504040204" pitchFamily="34" charset="-120"/>
              </a:defRPr>
            </a:lvl1pPr>
            <a:lvl2pPr marL="743875" indent="-286106">
              <a:defRPr>
                <a:solidFill>
                  <a:schemeClr val="tx1"/>
                </a:solidFill>
                <a:latin typeface="Arial" panose="020B0604020202020204" pitchFamily="34" charset="0"/>
                <a:ea typeface="微軟正黑體" panose="020B0604030504040204" pitchFamily="34" charset="-120"/>
              </a:defRPr>
            </a:lvl2pPr>
            <a:lvl3pPr marL="1144423" indent="-228885">
              <a:defRPr>
                <a:solidFill>
                  <a:schemeClr val="tx1"/>
                </a:solidFill>
                <a:latin typeface="Arial" panose="020B0604020202020204" pitchFamily="34" charset="0"/>
                <a:ea typeface="微軟正黑體" panose="020B0604030504040204" pitchFamily="34" charset="-120"/>
              </a:defRPr>
            </a:lvl3pPr>
            <a:lvl4pPr marL="1602192" indent="-228885">
              <a:defRPr>
                <a:solidFill>
                  <a:schemeClr val="tx1"/>
                </a:solidFill>
                <a:latin typeface="Arial" panose="020B0604020202020204" pitchFamily="34" charset="0"/>
                <a:ea typeface="微軟正黑體" panose="020B0604030504040204" pitchFamily="34" charset="-120"/>
              </a:defRPr>
            </a:lvl4pPr>
            <a:lvl5pPr marL="2059962" indent="-228885">
              <a:defRPr>
                <a:solidFill>
                  <a:schemeClr val="tx1"/>
                </a:solidFill>
                <a:latin typeface="Arial" panose="020B0604020202020204" pitchFamily="34" charset="0"/>
                <a:ea typeface="微軟正黑體" panose="020B0604030504040204" pitchFamily="34" charset="-120"/>
              </a:defRPr>
            </a:lvl5pPr>
            <a:lvl6pPr marL="2517730" indent="-228885"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5499" indent="-228885"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33268" indent="-228885"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91038" indent="-228885"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fontAlgn="base">
              <a:spcBef>
                <a:spcPct val="0"/>
              </a:spcBef>
              <a:spcAft>
                <a:spcPct val="0"/>
              </a:spcAft>
            </a:pPr>
            <a:fld id="{13C484B6-8A2B-4989-B2AC-5AF112231C46}" type="slidenum">
              <a:rPr kumimoji="0" lang="zh-CN" altLang="en-US" smtClean="0">
                <a:latin typeface="Calibri" panose="020F0502020204030204" pitchFamily="34" charset="0"/>
                <a:ea typeface="SimSun" panose="02010600030101010101" pitchFamily="2" charset="-122"/>
              </a:rPr>
              <a:pPr fontAlgn="base">
                <a:spcBef>
                  <a:spcPct val="0"/>
                </a:spcBef>
                <a:spcAft>
                  <a:spcPct val="0"/>
                </a:spcAft>
              </a:pPr>
              <a:t>2</a:t>
            </a:fld>
            <a:endParaRPr kumimoji="0" lang="zh-CN" altLang="en-US">
              <a:latin typeface="Calibri" panose="020F0502020204030204" pitchFamily="34" charset="0"/>
              <a:ea typeface="SimSun" panose="02010600030101010101" pitchFamily="2" charset="-122"/>
            </a:endParaRPr>
          </a:p>
        </p:txBody>
      </p:sp>
    </p:spTree>
    <p:extLst>
      <p:ext uri="{BB962C8B-B14F-4D97-AF65-F5344CB8AC3E}">
        <p14:creationId xmlns:p14="http://schemas.microsoft.com/office/powerpoint/2010/main" val="40672346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5"/>
          </p:nvPr>
        </p:nvSpPr>
        <p:spPr/>
        <p:txBody>
          <a:bodyPr/>
          <a:lstStyle/>
          <a:p>
            <a:pPr>
              <a:defRPr/>
            </a:pPr>
            <a:fld id="{803D50DD-F596-4648-8D86-1EDCED80E41C}" type="slidenum">
              <a:rPr lang="zh-TW" altLang="en-US" smtClean="0"/>
              <a:pPr>
                <a:defRPr/>
              </a:pPr>
              <a:t>4</a:t>
            </a:fld>
            <a:endParaRPr lang="zh-TW" altLang="en-US"/>
          </a:p>
        </p:txBody>
      </p:sp>
    </p:spTree>
    <p:extLst>
      <p:ext uri="{BB962C8B-B14F-4D97-AF65-F5344CB8AC3E}">
        <p14:creationId xmlns:p14="http://schemas.microsoft.com/office/powerpoint/2010/main" val="3495135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zh-TW" altLang="en-US"/>
              <a:t>按一下以編輯母片標題樣式</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TW" altLang="en-US"/>
              <a:t>按一下以編輯母片副標題樣式</a:t>
            </a:r>
            <a:endParaRPr lang="en-US" dirty="0"/>
          </a:p>
        </p:txBody>
      </p:sp>
      <p:sp>
        <p:nvSpPr>
          <p:cNvPr id="4" name="Date Placeholder 3">
            <a:extLst>
              <a:ext uri="{FF2B5EF4-FFF2-40B4-BE49-F238E27FC236}">
                <a16:creationId xmlns:a16="http://schemas.microsoft.com/office/drawing/2014/main" xmlns="" id="{A5A3F27A-F083-484D-A94A-AF30FB763915}"/>
              </a:ext>
            </a:extLst>
          </p:cNvPr>
          <p:cNvSpPr>
            <a:spLocks noGrp="1"/>
          </p:cNvSpPr>
          <p:nvPr>
            <p:ph type="dt" sz="half" idx="10"/>
          </p:nvPr>
        </p:nvSpPr>
        <p:spPr/>
        <p:txBody>
          <a:bodyPr/>
          <a:lstStyle>
            <a:lvl1pPr>
              <a:defRPr/>
            </a:lvl1pPr>
          </a:lstStyle>
          <a:p>
            <a:pPr>
              <a:defRPr/>
            </a:pPr>
            <a:fld id="{3E05315F-F44F-47BD-BBCC-A8754240D171}"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96C61432-4091-4646-8264-0D66FBE271AB}"/>
              </a:ext>
            </a:extLst>
          </p:cNvPr>
          <p:cNvSpPr>
            <a:spLocks noGrp="1"/>
          </p:cNvSpPr>
          <p:nvPr>
            <p:ph type="ftr" sz="quarter" idx="11"/>
          </p:nvPr>
        </p:nvSpPr>
        <p:spPr/>
        <p:txBody>
          <a:bodyPr/>
          <a:lstStyle>
            <a:lvl1pPr>
              <a:defRPr/>
            </a:lvl1pPr>
          </a:lstStyle>
          <a:p>
            <a:pPr>
              <a:defRPr/>
            </a:pPr>
            <a:endParaRPr lang="zh-TW" altLang="en-US"/>
          </a:p>
        </p:txBody>
      </p:sp>
      <p:sp>
        <p:nvSpPr>
          <p:cNvPr id="6" name="Slide Number Placeholder 5">
            <a:extLst>
              <a:ext uri="{FF2B5EF4-FFF2-40B4-BE49-F238E27FC236}">
                <a16:creationId xmlns:a16="http://schemas.microsoft.com/office/drawing/2014/main" xmlns="" id="{17614B29-9E16-423E-91F2-1BC61BC3FB7A}"/>
              </a:ext>
            </a:extLst>
          </p:cNvPr>
          <p:cNvSpPr>
            <a:spLocks noGrp="1"/>
          </p:cNvSpPr>
          <p:nvPr>
            <p:ph type="sldNum" sz="quarter" idx="12"/>
          </p:nvPr>
        </p:nvSpPr>
        <p:spPr/>
        <p:txBody>
          <a:bodyPr/>
          <a:lstStyle>
            <a:lvl1pPr>
              <a:defRPr/>
            </a:lvl1pPr>
          </a:lstStyle>
          <a:p>
            <a:pPr>
              <a:defRPr/>
            </a:pPr>
            <a:fld id="{2199F287-319B-4A55-8683-5E65C9391684}" type="slidenum">
              <a:rPr lang="zh-TW" altLang="en-US"/>
              <a:pPr>
                <a:defRPr/>
              </a:pPr>
              <a:t>‹#›</a:t>
            </a:fld>
            <a:endParaRPr lang="zh-TW" altLang="en-US"/>
          </a:p>
        </p:txBody>
      </p:sp>
    </p:spTree>
    <p:extLst>
      <p:ext uri="{BB962C8B-B14F-4D97-AF65-F5344CB8AC3E}">
        <p14:creationId xmlns:p14="http://schemas.microsoft.com/office/powerpoint/2010/main" val="1902360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xmlns="" id="{0828BC7B-5037-4D7B-8B42-018843D953D1}"/>
              </a:ext>
            </a:extLst>
          </p:cNvPr>
          <p:cNvSpPr>
            <a:spLocks noGrp="1"/>
          </p:cNvSpPr>
          <p:nvPr>
            <p:ph type="dt" sz="half" idx="10"/>
          </p:nvPr>
        </p:nvSpPr>
        <p:spPr/>
        <p:txBody>
          <a:bodyPr/>
          <a:lstStyle>
            <a:lvl1pPr>
              <a:defRPr/>
            </a:lvl1pPr>
          </a:lstStyle>
          <a:p>
            <a:pPr>
              <a:defRPr/>
            </a:pPr>
            <a:fld id="{6EC8C512-0362-41D9-AF89-827E599EE6B5}"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A052D12D-7BB8-4455-ABDB-B2917D69D06B}"/>
              </a:ext>
            </a:extLst>
          </p:cNvPr>
          <p:cNvSpPr>
            <a:spLocks noGrp="1"/>
          </p:cNvSpPr>
          <p:nvPr>
            <p:ph type="ftr" sz="quarter" idx="11"/>
          </p:nvPr>
        </p:nvSpPr>
        <p:spPr/>
        <p:txBody>
          <a:bodyPr/>
          <a:lstStyle>
            <a:lvl1pPr>
              <a:defRPr/>
            </a:lvl1pPr>
          </a:lstStyle>
          <a:p>
            <a:pPr>
              <a:defRPr/>
            </a:pPr>
            <a:endParaRPr lang="zh-TW" altLang="en-US"/>
          </a:p>
        </p:txBody>
      </p:sp>
      <p:sp>
        <p:nvSpPr>
          <p:cNvPr id="6" name="Slide Number Placeholder 5">
            <a:extLst>
              <a:ext uri="{FF2B5EF4-FFF2-40B4-BE49-F238E27FC236}">
                <a16:creationId xmlns:a16="http://schemas.microsoft.com/office/drawing/2014/main" xmlns="" id="{34578759-DF1C-4548-94E8-1D2000AEDCA1}"/>
              </a:ext>
            </a:extLst>
          </p:cNvPr>
          <p:cNvSpPr>
            <a:spLocks noGrp="1"/>
          </p:cNvSpPr>
          <p:nvPr>
            <p:ph type="sldNum" sz="quarter" idx="12"/>
          </p:nvPr>
        </p:nvSpPr>
        <p:spPr/>
        <p:txBody>
          <a:bodyPr/>
          <a:lstStyle>
            <a:lvl1pPr>
              <a:defRPr/>
            </a:lvl1pPr>
          </a:lstStyle>
          <a:p>
            <a:pPr>
              <a:defRPr/>
            </a:pPr>
            <a:fld id="{AD522949-5B45-4537-B6AD-CA2C77426F3B}" type="slidenum">
              <a:rPr lang="zh-TW" altLang="en-US"/>
              <a:pPr>
                <a:defRPr/>
              </a:pPr>
              <a:t>‹#›</a:t>
            </a:fld>
            <a:endParaRPr lang="zh-TW" altLang="en-US"/>
          </a:p>
        </p:txBody>
      </p:sp>
    </p:spTree>
    <p:extLst>
      <p:ext uri="{BB962C8B-B14F-4D97-AF65-F5344CB8AC3E}">
        <p14:creationId xmlns:p14="http://schemas.microsoft.com/office/powerpoint/2010/main" val="1924931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zh-TW" altLang="en-US"/>
              <a:t>按一下以編輯母片標題樣式</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TW" altLang="en-US"/>
              <a:t>編輯母片文字樣式</a:t>
            </a:r>
          </a:p>
        </p:txBody>
      </p:sp>
      <p:sp>
        <p:nvSpPr>
          <p:cNvPr id="4" name="Date Placeholder 3">
            <a:extLst>
              <a:ext uri="{FF2B5EF4-FFF2-40B4-BE49-F238E27FC236}">
                <a16:creationId xmlns:a16="http://schemas.microsoft.com/office/drawing/2014/main" xmlns="" id="{51443146-1AC1-407A-AAB0-D7A550F2955F}"/>
              </a:ext>
            </a:extLst>
          </p:cNvPr>
          <p:cNvSpPr>
            <a:spLocks noGrp="1"/>
          </p:cNvSpPr>
          <p:nvPr>
            <p:ph type="dt" sz="half" idx="10"/>
          </p:nvPr>
        </p:nvSpPr>
        <p:spPr/>
        <p:txBody>
          <a:bodyPr/>
          <a:lstStyle>
            <a:lvl1pPr>
              <a:defRPr/>
            </a:lvl1pPr>
          </a:lstStyle>
          <a:p>
            <a:pPr>
              <a:defRPr/>
            </a:pPr>
            <a:fld id="{E70FDAE2-A847-4238-8850-380F97A804C1}"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1A424206-A26D-46B4-A2B9-9ADB794C45B9}"/>
              </a:ext>
            </a:extLst>
          </p:cNvPr>
          <p:cNvSpPr>
            <a:spLocks noGrp="1"/>
          </p:cNvSpPr>
          <p:nvPr>
            <p:ph type="ftr" sz="quarter" idx="11"/>
          </p:nvPr>
        </p:nvSpPr>
        <p:spPr/>
        <p:txBody>
          <a:bodyPr/>
          <a:lstStyle>
            <a:lvl1pPr>
              <a:defRPr/>
            </a:lvl1pPr>
          </a:lstStyle>
          <a:p>
            <a:pPr>
              <a:defRPr/>
            </a:pPr>
            <a:endParaRPr lang="zh-TW" altLang="en-US"/>
          </a:p>
        </p:txBody>
      </p:sp>
      <p:sp>
        <p:nvSpPr>
          <p:cNvPr id="6" name="Slide Number Placeholder 5">
            <a:extLst>
              <a:ext uri="{FF2B5EF4-FFF2-40B4-BE49-F238E27FC236}">
                <a16:creationId xmlns:a16="http://schemas.microsoft.com/office/drawing/2014/main" xmlns="" id="{E9E97233-06A2-4F95-952F-039863F30C59}"/>
              </a:ext>
            </a:extLst>
          </p:cNvPr>
          <p:cNvSpPr>
            <a:spLocks noGrp="1"/>
          </p:cNvSpPr>
          <p:nvPr>
            <p:ph type="sldNum" sz="quarter" idx="12"/>
          </p:nvPr>
        </p:nvSpPr>
        <p:spPr/>
        <p:txBody>
          <a:bodyPr/>
          <a:lstStyle>
            <a:lvl1pPr>
              <a:defRPr/>
            </a:lvl1pPr>
          </a:lstStyle>
          <a:p>
            <a:pPr>
              <a:defRPr/>
            </a:pPr>
            <a:fld id="{5F3E16DC-C73F-4DA1-9BEB-3196DD1AD8B3}" type="slidenum">
              <a:rPr lang="zh-TW" altLang="en-US"/>
              <a:pPr>
                <a:defRPr/>
              </a:pPr>
              <a:t>‹#›</a:t>
            </a:fld>
            <a:endParaRPr lang="zh-TW" altLang="en-US"/>
          </a:p>
        </p:txBody>
      </p:sp>
    </p:spTree>
    <p:extLst>
      <p:ext uri="{BB962C8B-B14F-4D97-AF65-F5344CB8AC3E}">
        <p14:creationId xmlns:p14="http://schemas.microsoft.com/office/powerpoint/2010/main" val="32900094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3">
            <a:extLst>
              <a:ext uri="{FF2B5EF4-FFF2-40B4-BE49-F238E27FC236}">
                <a16:creationId xmlns:a16="http://schemas.microsoft.com/office/drawing/2014/main" xmlns="" id="{925DA90A-B0FC-4DD6-8B24-D938CC2BB852}"/>
              </a:ext>
            </a:extLst>
          </p:cNvPr>
          <p:cNvSpPr>
            <a:spLocks noGrp="1"/>
          </p:cNvSpPr>
          <p:nvPr>
            <p:ph type="dt" sz="half" idx="10"/>
          </p:nvPr>
        </p:nvSpPr>
        <p:spPr/>
        <p:txBody>
          <a:bodyPr/>
          <a:lstStyle>
            <a:lvl1pPr>
              <a:defRPr/>
            </a:lvl1pPr>
          </a:lstStyle>
          <a:p>
            <a:pPr>
              <a:defRPr/>
            </a:pPr>
            <a:fld id="{7E43EBE6-B830-4FF7-93E5-4B8A228B40B8}" type="datetimeFigureOut">
              <a:rPr lang="zh-TW" altLang="en-US"/>
              <a:pPr>
                <a:defRPr/>
              </a:pPr>
              <a:t>2024/11/22</a:t>
            </a:fld>
            <a:endParaRPr lang="zh-TW" altLang="en-US"/>
          </a:p>
        </p:txBody>
      </p:sp>
      <p:sp>
        <p:nvSpPr>
          <p:cNvPr id="6" name="Footer Placeholder 4">
            <a:extLst>
              <a:ext uri="{FF2B5EF4-FFF2-40B4-BE49-F238E27FC236}">
                <a16:creationId xmlns:a16="http://schemas.microsoft.com/office/drawing/2014/main" xmlns="" id="{D05A2005-E7FD-4DE8-8B89-41E485098C17}"/>
              </a:ext>
            </a:extLst>
          </p:cNvPr>
          <p:cNvSpPr>
            <a:spLocks noGrp="1"/>
          </p:cNvSpPr>
          <p:nvPr>
            <p:ph type="ftr" sz="quarter" idx="11"/>
          </p:nvPr>
        </p:nvSpPr>
        <p:spPr/>
        <p:txBody>
          <a:bodyPr/>
          <a:lstStyle>
            <a:lvl1pPr>
              <a:defRPr/>
            </a:lvl1pPr>
          </a:lstStyle>
          <a:p>
            <a:pPr>
              <a:defRPr/>
            </a:pPr>
            <a:endParaRPr lang="zh-TW" altLang="en-US"/>
          </a:p>
        </p:txBody>
      </p:sp>
      <p:sp>
        <p:nvSpPr>
          <p:cNvPr id="7" name="Slide Number Placeholder 5">
            <a:extLst>
              <a:ext uri="{FF2B5EF4-FFF2-40B4-BE49-F238E27FC236}">
                <a16:creationId xmlns:a16="http://schemas.microsoft.com/office/drawing/2014/main" xmlns="" id="{8F95BB55-23BE-4BB0-BA29-A89311D36BA8}"/>
              </a:ext>
            </a:extLst>
          </p:cNvPr>
          <p:cNvSpPr>
            <a:spLocks noGrp="1"/>
          </p:cNvSpPr>
          <p:nvPr>
            <p:ph type="sldNum" sz="quarter" idx="12"/>
          </p:nvPr>
        </p:nvSpPr>
        <p:spPr/>
        <p:txBody>
          <a:bodyPr/>
          <a:lstStyle>
            <a:lvl1pPr>
              <a:defRPr/>
            </a:lvl1pPr>
          </a:lstStyle>
          <a:p>
            <a:pPr>
              <a:defRPr/>
            </a:pPr>
            <a:fld id="{E42B946F-8FC2-41EE-B93C-853715BAAE61}" type="slidenum">
              <a:rPr lang="zh-TW" altLang="en-US"/>
              <a:pPr>
                <a:defRPr/>
              </a:pPr>
              <a:t>‹#›</a:t>
            </a:fld>
            <a:endParaRPr lang="zh-TW" altLang="en-US"/>
          </a:p>
        </p:txBody>
      </p:sp>
    </p:spTree>
    <p:extLst>
      <p:ext uri="{BB962C8B-B14F-4D97-AF65-F5344CB8AC3E}">
        <p14:creationId xmlns:p14="http://schemas.microsoft.com/office/powerpoint/2010/main" val="230286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4" name="Content Placeholder 3"/>
          <p:cNvSpPr>
            <a:spLocks noGrp="1"/>
          </p:cNvSpPr>
          <p:nvPr>
            <p:ph sz="half" idx="2"/>
          </p:nvPr>
        </p:nvSpPr>
        <p:spPr>
          <a:xfrm>
            <a:off x="472381" y="3618442"/>
            <a:ext cx="2901255" cy="5322183"/>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編輯母片文字樣式</a:t>
            </a:r>
          </a:p>
        </p:txBody>
      </p:sp>
      <p:sp>
        <p:nvSpPr>
          <p:cNvPr id="6" name="Content Placeholder 5"/>
          <p:cNvSpPr>
            <a:spLocks noGrp="1"/>
          </p:cNvSpPr>
          <p:nvPr>
            <p:ph sz="quarter" idx="4"/>
          </p:nvPr>
        </p:nvSpPr>
        <p:spPr>
          <a:xfrm>
            <a:off x="3471863" y="3618442"/>
            <a:ext cx="2915543" cy="5322183"/>
          </a:xfrm>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a:extLst>
              <a:ext uri="{FF2B5EF4-FFF2-40B4-BE49-F238E27FC236}">
                <a16:creationId xmlns:a16="http://schemas.microsoft.com/office/drawing/2014/main" xmlns="" id="{EA3442BA-BF5C-4A1B-AAB3-4D40EAFA2C29}"/>
              </a:ext>
            </a:extLst>
          </p:cNvPr>
          <p:cNvSpPr>
            <a:spLocks noGrp="1"/>
          </p:cNvSpPr>
          <p:nvPr>
            <p:ph type="dt" sz="half" idx="10"/>
          </p:nvPr>
        </p:nvSpPr>
        <p:spPr/>
        <p:txBody>
          <a:bodyPr/>
          <a:lstStyle>
            <a:lvl1pPr>
              <a:defRPr/>
            </a:lvl1pPr>
          </a:lstStyle>
          <a:p>
            <a:pPr>
              <a:defRPr/>
            </a:pPr>
            <a:fld id="{2730D938-5B65-4EDF-A153-D76C994CE130}" type="datetimeFigureOut">
              <a:rPr lang="zh-TW" altLang="en-US"/>
              <a:pPr>
                <a:defRPr/>
              </a:pPr>
              <a:t>2024/11/22</a:t>
            </a:fld>
            <a:endParaRPr lang="zh-TW" altLang="en-US"/>
          </a:p>
        </p:txBody>
      </p:sp>
      <p:sp>
        <p:nvSpPr>
          <p:cNvPr id="8" name="Footer Placeholder 4">
            <a:extLst>
              <a:ext uri="{FF2B5EF4-FFF2-40B4-BE49-F238E27FC236}">
                <a16:creationId xmlns:a16="http://schemas.microsoft.com/office/drawing/2014/main" xmlns="" id="{5ABBEFD8-B41D-484D-8D13-BEED0F7A2808}"/>
              </a:ext>
            </a:extLst>
          </p:cNvPr>
          <p:cNvSpPr>
            <a:spLocks noGrp="1"/>
          </p:cNvSpPr>
          <p:nvPr>
            <p:ph type="ftr" sz="quarter" idx="11"/>
          </p:nvPr>
        </p:nvSpPr>
        <p:spPr/>
        <p:txBody>
          <a:bodyPr/>
          <a:lstStyle>
            <a:lvl1pPr>
              <a:defRPr/>
            </a:lvl1pPr>
          </a:lstStyle>
          <a:p>
            <a:pPr>
              <a:defRPr/>
            </a:pPr>
            <a:endParaRPr lang="zh-TW" altLang="en-US"/>
          </a:p>
        </p:txBody>
      </p:sp>
      <p:sp>
        <p:nvSpPr>
          <p:cNvPr id="9" name="Slide Number Placeholder 5">
            <a:extLst>
              <a:ext uri="{FF2B5EF4-FFF2-40B4-BE49-F238E27FC236}">
                <a16:creationId xmlns:a16="http://schemas.microsoft.com/office/drawing/2014/main" xmlns="" id="{A271A23B-F678-49B0-90BB-52A31F4EF3BC}"/>
              </a:ext>
            </a:extLst>
          </p:cNvPr>
          <p:cNvSpPr>
            <a:spLocks noGrp="1"/>
          </p:cNvSpPr>
          <p:nvPr>
            <p:ph type="sldNum" sz="quarter" idx="12"/>
          </p:nvPr>
        </p:nvSpPr>
        <p:spPr/>
        <p:txBody>
          <a:bodyPr/>
          <a:lstStyle>
            <a:lvl1pPr>
              <a:defRPr/>
            </a:lvl1pPr>
          </a:lstStyle>
          <a:p>
            <a:pPr>
              <a:defRPr/>
            </a:pPr>
            <a:fld id="{F2286F60-1C6E-4549-92D6-DD9E5AB58340}" type="slidenum">
              <a:rPr lang="zh-TW" altLang="en-US"/>
              <a:pPr>
                <a:defRPr/>
              </a:pPr>
              <a:t>‹#›</a:t>
            </a:fld>
            <a:endParaRPr lang="zh-TW" altLang="en-US"/>
          </a:p>
        </p:txBody>
      </p:sp>
    </p:spTree>
    <p:extLst>
      <p:ext uri="{BB962C8B-B14F-4D97-AF65-F5344CB8AC3E}">
        <p14:creationId xmlns:p14="http://schemas.microsoft.com/office/powerpoint/2010/main" val="29646898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3">
            <a:extLst>
              <a:ext uri="{FF2B5EF4-FFF2-40B4-BE49-F238E27FC236}">
                <a16:creationId xmlns:a16="http://schemas.microsoft.com/office/drawing/2014/main" xmlns="" id="{5B14F9A2-13F1-44E8-9892-CF2854B57E85}"/>
              </a:ext>
            </a:extLst>
          </p:cNvPr>
          <p:cNvSpPr>
            <a:spLocks noGrp="1"/>
          </p:cNvSpPr>
          <p:nvPr>
            <p:ph type="dt" sz="half" idx="10"/>
          </p:nvPr>
        </p:nvSpPr>
        <p:spPr/>
        <p:txBody>
          <a:bodyPr/>
          <a:lstStyle>
            <a:lvl1pPr>
              <a:defRPr/>
            </a:lvl1pPr>
          </a:lstStyle>
          <a:p>
            <a:pPr>
              <a:defRPr/>
            </a:pPr>
            <a:fld id="{EEB61111-D314-4914-A4B8-73DC59CDE14B}" type="datetimeFigureOut">
              <a:rPr lang="zh-TW" altLang="en-US"/>
              <a:pPr>
                <a:defRPr/>
              </a:pPr>
              <a:t>2024/11/22</a:t>
            </a:fld>
            <a:endParaRPr lang="zh-TW" altLang="en-US"/>
          </a:p>
        </p:txBody>
      </p:sp>
      <p:sp>
        <p:nvSpPr>
          <p:cNvPr id="4" name="Footer Placeholder 4">
            <a:extLst>
              <a:ext uri="{FF2B5EF4-FFF2-40B4-BE49-F238E27FC236}">
                <a16:creationId xmlns:a16="http://schemas.microsoft.com/office/drawing/2014/main" xmlns="" id="{356C000D-CCEA-47CD-B043-28BA2CFA6CA0}"/>
              </a:ext>
            </a:extLst>
          </p:cNvPr>
          <p:cNvSpPr>
            <a:spLocks noGrp="1"/>
          </p:cNvSpPr>
          <p:nvPr>
            <p:ph type="ftr" sz="quarter" idx="11"/>
          </p:nvPr>
        </p:nvSpPr>
        <p:spPr/>
        <p:txBody>
          <a:bodyPr/>
          <a:lstStyle>
            <a:lvl1pPr>
              <a:defRPr/>
            </a:lvl1pPr>
          </a:lstStyle>
          <a:p>
            <a:pPr>
              <a:defRPr/>
            </a:pPr>
            <a:endParaRPr lang="zh-TW" altLang="en-US"/>
          </a:p>
        </p:txBody>
      </p:sp>
      <p:sp>
        <p:nvSpPr>
          <p:cNvPr id="5" name="Slide Number Placeholder 5">
            <a:extLst>
              <a:ext uri="{FF2B5EF4-FFF2-40B4-BE49-F238E27FC236}">
                <a16:creationId xmlns:a16="http://schemas.microsoft.com/office/drawing/2014/main" xmlns="" id="{2400520B-0A62-43C6-9857-6291E3F1349A}"/>
              </a:ext>
            </a:extLst>
          </p:cNvPr>
          <p:cNvSpPr>
            <a:spLocks noGrp="1"/>
          </p:cNvSpPr>
          <p:nvPr>
            <p:ph type="sldNum" sz="quarter" idx="12"/>
          </p:nvPr>
        </p:nvSpPr>
        <p:spPr/>
        <p:txBody>
          <a:bodyPr/>
          <a:lstStyle>
            <a:lvl1pPr>
              <a:defRPr/>
            </a:lvl1pPr>
          </a:lstStyle>
          <a:p>
            <a:pPr>
              <a:defRPr/>
            </a:pPr>
            <a:fld id="{ADBB06C1-F331-4186-830D-1713E31E7167}" type="slidenum">
              <a:rPr lang="zh-TW" altLang="en-US"/>
              <a:pPr>
                <a:defRPr/>
              </a:pPr>
              <a:t>‹#›</a:t>
            </a:fld>
            <a:endParaRPr lang="zh-TW" altLang="en-US"/>
          </a:p>
        </p:txBody>
      </p:sp>
    </p:spTree>
    <p:extLst>
      <p:ext uri="{BB962C8B-B14F-4D97-AF65-F5344CB8AC3E}">
        <p14:creationId xmlns:p14="http://schemas.microsoft.com/office/powerpoint/2010/main" val="1674678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AD570D3A-7D1A-47F2-9BC8-4B4AC234F685}"/>
              </a:ext>
            </a:extLst>
          </p:cNvPr>
          <p:cNvSpPr>
            <a:spLocks noGrp="1"/>
          </p:cNvSpPr>
          <p:nvPr>
            <p:ph type="dt" sz="half" idx="10"/>
          </p:nvPr>
        </p:nvSpPr>
        <p:spPr/>
        <p:txBody>
          <a:bodyPr/>
          <a:lstStyle>
            <a:lvl1pPr>
              <a:defRPr/>
            </a:lvl1pPr>
          </a:lstStyle>
          <a:p>
            <a:pPr>
              <a:defRPr/>
            </a:pPr>
            <a:fld id="{190A11BB-9B2F-4EFD-A439-B1C9FB1516B8}" type="datetimeFigureOut">
              <a:rPr lang="zh-TW" altLang="en-US"/>
              <a:pPr>
                <a:defRPr/>
              </a:pPr>
              <a:t>2024/11/22</a:t>
            </a:fld>
            <a:endParaRPr lang="zh-TW" altLang="en-US"/>
          </a:p>
        </p:txBody>
      </p:sp>
      <p:sp>
        <p:nvSpPr>
          <p:cNvPr id="3" name="Footer Placeholder 4">
            <a:extLst>
              <a:ext uri="{FF2B5EF4-FFF2-40B4-BE49-F238E27FC236}">
                <a16:creationId xmlns:a16="http://schemas.microsoft.com/office/drawing/2014/main" xmlns="" id="{2A34E8CD-0E77-4F6F-88D6-49991A2F6A71}"/>
              </a:ext>
            </a:extLst>
          </p:cNvPr>
          <p:cNvSpPr>
            <a:spLocks noGrp="1"/>
          </p:cNvSpPr>
          <p:nvPr>
            <p:ph type="ftr" sz="quarter" idx="11"/>
          </p:nvPr>
        </p:nvSpPr>
        <p:spPr/>
        <p:txBody>
          <a:bodyPr/>
          <a:lstStyle>
            <a:lvl1pPr>
              <a:defRPr/>
            </a:lvl1pPr>
          </a:lstStyle>
          <a:p>
            <a:pPr>
              <a:defRPr/>
            </a:pPr>
            <a:endParaRPr lang="zh-TW" altLang="en-US"/>
          </a:p>
        </p:txBody>
      </p:sp>
      <p:sp>
        <p:nvSpPr>
          <p:cNvPr id="4" name="Slide Number Placeholder 5">
            <a:extLst>
              <a:ext uri="{FF2B5EF4-FFF2-40B4-BE49-F238E27FC236}">
                <a16:creationId xmlns:a16="http://schemas.microsoft.com/office/drawing/2014/main" xmlns="" id="{B81A30DD-1F03-41B6-856C-4321D9EB576C}"/>
              </a:ext>
            </a:extLst>
          </p:cNvPr>
          <p:cNvSpPr>
            <a:spLocks noGrp="1"/>
          </p:cNvSpPr>
          <p:nvPr>
            <p:ph type="sldNum" sz="quarter" idx="12"/>
          </p:nvPr>
        </p:nvSpPr>
        <p:spPr/>
        <p:txBody>
          <a:bodyPr/>
          <a:lstStyle>
            <a:lvl1pPr>
              <a:defRPr/>
            </a:lvl1pPr>
          </a:lstStyle>
          <a:p>
            <a:pPr>
              <a:defRPr/>
            </a:pPr>
            <a:fld id="{58FFDA80-596C-4D47-8ECC-F0483D7BF68E}" type="slidenum">
              <a:rPr lang="zh-TW" altLang="en-US"/>
              <a:pPr>
                <a:defRPr/>
              </a:pPr>
              <a:t>‹#›</a:t>
            </a:fld>
            <a:endParaRPr lang="zh-TW" altLang="en-US"/>
          </a:p>
        </p:txBody>
      </p:sp>
    </p:spTree>
    <p:extLst>
      <p:ext uri="{BB962C8B-B14F-4D97-AF65-F5344CB8AC3E}">
        <p14:creationId xmlns:p14="http://schemas.microsoft.com/office/powerpoint/2010/main" val="427537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編輯母片文字樣式</a:t>
            </a:r>
          </a:p>
        </p:txBody>
      </p:sp>
      <p:sp>
        <p:nvSpPr>
          <p:cNvPr id="5" name="Date Placeholder 3">
            <a:extLst>
              <a:ext uri="{FF2B5EF4-FFF2-40B4-BE49-F238E27FC236}">
                <a16:creationId xmlns:a16="http://schemas.microsoft.com/office/drawing/2014/main" xmlns="" id="{1F9C8EC6-DA0F-4914-ACA3-8276DDDB2427}"/>
              </a:ext>
            </a:extLst>
          </p:cNvPr>
          <p:cNvSpPr>
            <a:spLocks noGrp="1"/>
          </p:cNvSpPr>
          <p:nvPr>
            <p:ph type="dt" sz="half" idx="10"/>
          </p:nvPr>
        </p:nvSpPr>
        <p:spPr/>
        <p:txBody>
          <a:bodyPr/>
          <a:lstStyle>
            <a:lvl1pPr>
              <a:defRPr/>
            </a:lvl1pPr>
          </a:lstStyle>
          <a:p>
            <a:pPr>
              <a:defRPr/>
            </a:pPr>
            <a:fld id="{550C00FB-A423-4914-8B71-C2E9763FCB00}" type="datetimeFigureOut">
              <a:rPr lang="zh-TW" altLang="en-US"/>
              <a:pPr>
                <a:defRPr/>
              </a:pPr>
              <a:t>2024/11/22</a:t>
            </a:fld>
            <a:endParaRPr lang="zh-TW" altLang="en-US"/>
          </a:p>
        </p:txBody>
      </p:sp>
      <p:sp>
        <p:nvSpPr>
          <p:cNvPr id="6" name="Footer Placeholder 4">
            <a:extLst>
              <a:ext uri="{FF2B5EF4-FFF2-40B4-BE49-F238E27FC236}">
                <a16:creationId xmlns:a16="http://schemas.microsoft.com/office/drawing/2014/main" xmlns="" id="{EC5880AA-773E-43C0-BCFB-C8E29E90DD05}"/>
              </a:ext>
            </a:extLst>
          </p:cNvPr>
          <p:cNvSpPr>
            <a:spLocks noGrp="1"/>
          </p:cNvSpPr>
          <p:nvPr>
            <p:ph type="ftr" sz="quarter" idx="11"/>
          </p:nvPr>
        </p:nvSpPr>
        <p:spPr/>
        <p:txBody>
          <a:bodyPr/>
          <a:lstStyle>
            <a:lvl1pPr>
              <a:defRPr/>
            </a:lvl1pPr>
          </a:lstStyle>
          <a:p>
            <a:pPr>
              <a:defRPr/>
            </a:pPr>
            <a:endParaRPr lang="zh-TW" altLang="en-US"/>
          </a:p>
        </p:txBody>
      </p:sp>
      <p:sp>
        <p:nvSpPr>
          <p:cNvPr id="7" name="Slide Number Placeholder 5">
            <a:extLst>
              <a:ext uri="{FF2B5EF4-FFF2-40B4-BE49-F238E27FC236}">
                <a16:creationId xmlns:a16="http://schemas.microsoft.com/office/drawing/2014/main" xmlns="" id="{E78B5AC0-5B76-4E06-A2A7-3DC579A7F758}"/>
              </a:ext>
            </a:extLst>
          </p:cNvPr>
          <p:cNvSpPr>
            <a:spLocks noGrp="1"/>
          </p:cNvSpPr>
          <p:nvPr>
            <p:ph type="sldNum" sz="quarter" idx="12"/>
          </p:nvPr>
        </p:nvSpPr>
        <p:spPr/>
        <p:txBody>
          <a:bodyPr/>
          <a:lstStyle>
            <a:lvl1pPr>
              <a:defRPr/>
            </a:lvl1pPr>
          </a:lstStyle>
          <a:p>
            <a:pPr>
              <a:defRPr/>
            </a:pPr>
            <a:fld id="{CAF712DD-4A77-485C-AFFA-F74F632974E3}" type="slidenum">
              <a:rPr lang="zh-TW" altLang="en-US"/>
              <a:pPr>
                <a:defRPr/>
              </a:pPr>
              <a:t>‹#›</a:t>
            </a:fld>
            <a:endParaRPr lang="zh-TW" altLang="en-US"/>
          </a:p>
        </p:txBody>
      </p:sp>
    </p:spTree>
    <p:extLst>
      <p:ext uri="{BB962C8B-B14F-4D97-AF65-F5344CB8AC3E}">
        <p14:creationId xmlns:p14="http://schemas.microsoft.com/office/powerpoint/2010/main" val="1698046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2915543" y="1426283"/>
            <a:ext cx="3471863" cy="7039681"/>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zh-TW" altLang="en-US" noProof="0"/>
              <a:t>按一下圖示以新增圖片</a:t>
            </a:r>
            <a:endParaRPr lang="en-US" noProof="0"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TW" altLang="en-US"/>
              <a:t>編輯母片文字樣式</a:t>
            </a:r>
          </a:p>
        </p:txBody>
      </p:sp>
      <p:sp>
        <p:nvSpPr>
          <p:cNvPr id="5" name="Date Placeholder 3">
            <a:extLst>
              <a:ext uri="{FF2B5EF4-FFF2-40B4-BE49-F238E27FC236}">
                <a16:creationId xmlns:a16="http://schemas.microsoft.com/office/drawing/2014/main" xmlns="" id="{E0C3D4B8-731E-408B-A0F6-D7581C8DEAFF}"/>
              </a:ext>
            </a:extLst>
          </p:cNvPr>
          <p:cNvSpPr>
            <a:spLocks noGrp="1"/>
          </p:cNvSpPr>
          <p:nvPr>
            <p:ph type="dt" sz="half" idx="10"/>
          </p:nvPr>
        </p:nvSpPr>
        <p:spPr/>
        <p:txBody>
          <a:bodyPr/>
          <a:lstStyle>
            <a:lvl1pPr>
              <a:defRPr/>
            </a:lvl1pPr>
          </a:lstStyle>
          <a:p>
            <a:pPr>
              <a:defRPr/>
            </a:pPr>
            <a:fld id="{28F1E79D-73B6-48EF-B14C-AFDAFC0CDA17}" type="datetimeFigureOut">
              <a:rPr lang="zh-TW" altLang="en-US"/>
              <a:pPr>
                <a:defRPr/>
              </a:pPr>
              <a:t>2024/11/22</a:t>
            </a:fld>
            <a:endParaRPr lang="zh-TW" altLang="en-US"/>
          </a:p>
        </p:txBody>
      </p:sp>
      <p:sp>
        <p:nvSpPr>
          <p:cNvPr id="6" name="Footer Placeholder 4">
            <a:extLst>
              <a:ext uri="{FF2B5EF4-FFF2-40B4-BE49-F238E27FC236}">
                <a16:creationId xmlns:a16="http://schemas.microsoft.com/office/drawing/2014/main" xmlns="" id="{CDC8D437-1325-4EDF-AAC3-85A7D4A1440F}"/>
              </a:ext>
            </a:extLst>
          </p:cNvPr>
          <p:cNvSpPr>
            <a:spLocks noGrp="1"/>
          </p:cNvSpPr>
          <p:nvPr>
            <p:ph type="ftr" sz="quarter" idx="11"/>
          </p:nvPr>
        </p:nvSpPr>
        <p:spPr/>
        <p:txBody>
          <a:bodyPr/>
          <a:lstStyle>
            <a:lvl1pPr>
              <a:defRPr/>
            </a:lvl1pPr>
          </a:lstStyle>
          <a:p>
            <a:pPr>
              <a:defRPr/>
            </a:pPr>
            <a:endParaRPr lang="zh-TW" altLang="en-US"/>
          </a:p>
        </p:txBody>
      </p:sp>
      <p:sp>
        <p:nvSpPr>
          <p:cNvPr id="7" name="Slide Number Placeholder 5">
            <a:extLst>
              <a:ext uri="{FF2B5EF4-FFF2-40B4-BE49-F238E27FC236}">
                <a16:creationId xmlns:a16="http://schemas.microsoft.com/office/drawing/2014/main" xmlns="" id="{5C18B46C-5F80-4200-874B-4C2E51841C3F}"/>
              </a:ext>
            </a:extLst>
          </p:cNvPr>
          <p:cNvSpPr>
            <a:spLocks noGrp="1"/>
          </p:cNvSpPr>
          <p:nvPr>
            <p:ph type="sldNum" sz="quarter" idx="12"/>
          </p:nvPr>
        </p:nvSpPr>
        <p:spPr/>
        <p:txBody>
          <a:bodyPr/>
          <a:lstStyle>
            <a:lvl1pPr>
              <a:defRPr/>
            </a:lvl1pPr>
          </a:lstStyle>
          <a:p>
            <a:pPr>
              <a:defRPr/>
            </a:pPr>
            <a:fld id="{4E72971C-3BF0-4A1A-BF53-37C321575957}" type="slidenum">
              <a:rPr lang="zh-TW" altLang="en-US"/>
              <a:pPr>
                <a:defRPr/>
              </a:pPr>
              <a:t>‹#›</a:t>
            </a:fld>
            <a:endParaRPr lang="zh-TW" altLang="en-US"/>
          </a:p>
        </p:txBody>
      </p:sp>
    </p:spTree>
    <p:extLst>
      <p:ext uri="{BB962C8B-B14F-4D97-AF65-F5344CB8AC3E}">
        <p14:creationId xmlns:p14="http://schemas.microsoft.com/office/powerpoint/2010/main" val="3952299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xmlns="" id="{CFBBB659-FB19-4E60-9DA7-9C84A15BDD18}"/>
              </a:ext>
            </a:extLst>
          </p:cNvPr>
          <p:cNvSpPr>
            <a:spLocks noGrp="1"/>
          </p:cNvSpPr>
          <p:nvPr>
            <p:ph type="dt" sz="half" idx="10"/>
          </p:nvPr>
        </p:nvSpPr>
        <p:spPr/>
        <p:txBody>
          <a:bodyPr/>
          <a:lstStyle>
            <a:lvl1pPr>
              <a:defRPr/>
            </a:lvl1pPr>
          </a:lstStyle>
          <a:p>
            <a:pPr>
              <a:defRPr/>
            </a:pPr>
            <a:fld id="{6E2DE45E-CABA-439F-8B06-AAAF1D576538}"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7F5529E2-2810-42EB-9D62-AF7165574AE0}"/>
              </a:ext>
            </a:extLst>
          </p:cNvPr>
          <p:cNvSpPr>
            <a:spLocks noGrp="1"/>
          </p:cNvSpPr>
          <p:nvPr>
            <p:ph type="ftr" sz="quarter" idx="11"/>
          </p:nvPr>
        </p:nvSpPr>
        <p:spPr/>
        <p:txBody>
          <a:bodyPr/>
          <a:lstStyle>
            <a:lvl1pPr>
              <a:defRPr/>
            </a:lvl1pPr>
          </a:lstStyle>
          <a:p>
            <a:pPr>
              <a:defRPr/>
            </a:pPr>
            <a:endParaRPr lang="zh-TW" altLang="en-US"/>
          </a:p>
        </p:txBody>
      </p:sp>
      <p:sp>
        <p:nvSpPr>
          <p:cNvPr id="6" name="Slide Number Placeholder 5">
            <a:extLst>
              <a:ext uri="{FF2B5EF4-FFF2-40B4-BE49-F238E27FC236}">
                <a16:creationId xmlns:a16="http://schemas.microsoft.com/office/drawing/2014/main" xmlns="" id="{023B2B82-6939-435D-9C32-F4764D79D17D}"/>
              </a:ext>
            </a:extLst>
          </p:cNvPr>
          <p:cNvSpPr>
            <a:spLocks noGrp="1"/>
          </p:cNvSpPr>
          <p:nvPr>
            <p:ph type="sldNum" sz="quarter" idx="12"/>
          </p:nvPr>
        </p:nvSpPr>
        <p:spPr/>
        <p:txBody>
          <a:bodyPr/>
          <a:lstStyle>
            <a:lvl1pPr>
              <a:defRPr/>
            </a:lvl1pPr>
          </a:lstStyle>
          <a:p>
            <a:pPr>
              <a:defRPr/>
            </a:pPr>
            <a:fld id="{EF50C0D6-42D1-48C8-B914-1F3A9390DAA8}" type="slidenum">
              <a:rPr lang="zh-TW" altLang="en-US"/>
              <a:pPr>
                <a:defRPr/>
              </a:pPr>
              <a:t>‹#›</a:t>
            </a:fld>
            <a:endParaRPr lang="zh-TW" altLang="en-US"/>
          </a:p>
        </p:txBody>
      </p:sp>
    </p:spTree>
    <p:extLst>
      <p:ext uri="{BB962C8B-B14F-4D97-AF65-F5344CB8AC3E}">
        <p14:creationId xmlns:p14="http://schemas.microsoft.com/office/powerpoint/2010/main" val="3771110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xmlns="" id="{AB36A13E-022B-4A09-9A33-A1A583667A7D}"/>
              </a:ext>
            </a:extLst>
          </p:cNvPr>
          <p:cNvSpPr>
            <a:spLocks noGrp="1"/>
          </p:cNvSpPr>
          <p:nvPr>
            <p:ph type="dt" sz="half" idx="10"/>
          </p:nvPr>
        </p:nvSpPr>
        <p:spPr/>
        <p:txBody>
          <a:bodyPr/>
          <a:lstStyle>
            <a:lvl1pPr>
              <a:defRPr/>
            </a:lvl1pPr>
          </a:lstStyle>
          <a:p>
            <a:pPr>
              <a:defRPr/>
            </a:pPr>
            <a:fld id="{0DBE7CF3-1684-4EBB-9E8E-D61F1D60CA4A}"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D5383F3F-31A7-4AC5-8A03-21DD4FC73A04}"/>
              </a:ext>
            </a:extLst>
          </p:cNvPr>
          <p:cNvSpPr>
            <a:spLocks noGrp="1"/>
          </p:cNvSpPr>
          <p:nvPr>
            <p:ph type="ftr" sz="quarter" idx="11"/>
          </p:nvPr>
        </p:nvSpPr>
        <p:spPr/>
        <p:txBody>
          <a:bodyPr/>
          <a:lstStyle>
            <a:lvl1pPr>
              <a:defRPr/>
            </a:lvl1pPr>
          </a:lstStyle>
          <a:p>
            <a:pPr>
              <a:defRPr/>
            </a:pPr>
            <a:endParaRPr lang="zh-TW" altLang="en-US"/>
          </a:p>
        </p:txBody>
      </p:sp>
      <p:sp>
        <p:nvSpPr>
          <p:cNvPr id="6" name="Slide Number Placeholder 5">
            <a:extLst>
              <a:ext uri="{FF2B5EF4-FFF2-40B4-BE49-F238E27FC236}">
                <a16:creationId xmlns:a16="http://schemas.microsoft.com/office/drawing/2014/main" xmlns="" id="{EFA653BB-B7B7-46DF-A5E4-6D0676E6374B}"/>
              </a:ext>
            </a:extLst>
          </p:cNvPr>
          <p:cNvSpPr>
            <a:spLocks noGrp="1"/>
          </p:cNvSpPr>
          <p:nvPr>
            <p:ph type="sldNum" sz="quarter" idx="12"/>
          </p:nvPr>
        </p:nvSpPr>
        <p:spPr/>
        <p:txBody>
          <a:bodyPr/>
          <a:lstStyle>
            <a:lvl1pPr>
              <a:defRPr/>
            </a:lvl1pPr>
          </a:lstStyle>
          <a:p>
            <a:pPr>
              <a:defRPr/>
            </a:pPr>
            <a:fld id="{711E735E-0D75-4007-BC71-C62571AE30A2}" type="slidenum">
              <a:rPr lang="zh-TW" altLang="en-US"/>
              <a:pPr>
                <a:defRPr/>
              </a:pPr>
              <a:t>‹#›</a:t>
            </a:fld>
            <a:endParaRPr lang="zh-TW" altLang="en-US"/>
          </a:p>
        </p:txBody>
      </p:sp>
    </p:spTree>
    <p:extLst>
      <p:ext uri="{BB962C8B-B14F-4D97-AF65-F5344CB8AC3E}">
        <p14:creationId xmlns:p14="http://schemas.microsoft.com/office/powerpoint/2010/main" val="2835879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80389D2C-B427-4530-BD0B-4D660ECDBEC9}"/>
              </a:ext>
            </a:extLst>
          </p:cNvPr>
          <p:cNvSpPr>
            <a:spLocks noGrp="1" noChangeArrowheads="1"/>
          </p:cNvSpPr>
          <p:nvPr>
            <p:ph type="title"/>
          </p:nvPr>
        </p:nvSpPr>
        <p:spPr bwMode="auto">
          <a:xfrm>
            <a:off x="471488" y="527050"/>
            <a:ext cx="5915025"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endParaRPr lang="en-US" altLang="zh-TW"/>
          </a:p>
        </p:txBody>
      </p:sp>
      <p:sp>
        <p:nvSpPr>
          <p:cNvPr id="1027" name="Text Placeholder 2">
            <a:extLst>
              <a:ext uri="{FF2B5EF4-FFF2-40B4-BE49-F238E27FC236}">
                <a16:creationId xmlns:a16="http://schemas.microsoft.com/office/drawing/2014/main" xmlns="" id="{DBDD6651-F7DB-4B23-8715-D9033AFC5B11}"/>
              </a:ext>
            </a:extLst>
          </p:cNvPr>
          <p:cNvSpPr>
            <a:spLocks noGrp="1" noChangeArrowheads="1"/>
          </p:cNvSpPr>
          <p:nvPr>
            <p:ph type="body" idx="1"/>
          </p:nvPr>
        </p:nvSpPr>
        <p:spPr bwMode="auto">
          <a:xfrm>
            <a:off x="471488" y="2636838"/>
            <a:ext cx="5915025" cy="628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ltLang="zh-TW"/>
          </a:p>
        </p:txBody>
      </p:sp>
      <p:sp>
        <p:nvSpPr>
          <p:cNvPr id="4" name="Date Placeholder 3">
            <a:extLst>
              <a:ext uri="{FF2B5EF4-FFF2-40B4-BE49-F238E27FC236}">
                <a16:creationId xmlns:a16="http://schemas.microsoft.com/office/drawing/2014/main" xmlns="" id="{E6912429-5693-42B8-B7B3-5C9B8BF81D9C}"/>
              </a:ext>
            </a:extLst>
          </p:cNvPr>
          <p:cNvSpPr>
            <a:spLocks noGrp="1"/>
          </p:cNvSpPr>
          <p:nvPr>
            <p:ph type="dt" sz="half" idx="2"/>
          </p:nvPr>
        </p:nvSpPr>
        <p:spPr>
          <a:xfrm>
            <a:off x="471488" y="9182100"/>
            <a:ext cx="1543050" cy="527050"/>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ea typeface="+mn-ea"/>
              </a:defRPr>
            </a:lvl1pPr>
          </a:lstStyle>
          <a:p>
            <a:pPr>
              <a:defRPr/>
            </a:pPr>
            <a:fld id="{5C8B748F-3BE8-4E9A-BE29-197C8F7BBFF3}" type="datetimeFigureOut">
              <a:rPr lang="zh-TW" altLang="en-US"/>
              <a:pPr>
                <a:defRPr/>
              </a:pPr>
              <a:t>2024/11/22</a:t>
            </a:fld>
            <a:endParaRPr lang="zh-TW" altLang="en-US"/>
          </a:p>
        </p:txBody>
      </p:sp>
      <p:sp>
        <p:nvSpPr>
          <p:cNvPr id="5" name="Footer Placeholder 4">
            <a:extLst>
              <a:ext uri="{FF2B5EF4-FFF2-40B4-BE49-F238E27FC236}">
                <a16:creationId xmlns:a16="http://schemas.microsoft.com/office/drawing/2014/main" xmlns="" id="{71A6E875-187A-4B3F-9441-6AEEE37EF49A}"/>
              </a:ext>
            </a:extLst>
          </p:cNvPr>
          <p:cNvSpPr>
            <a:spLocks noGrp="1"/>
          </p:cNvSpPr>
          <p:nvPr>
            <p:ph type="ftr" sz="quarter" idx="3"/>
          </p:nvPr>
        </p:nvSpPr>
        <p:spPr>
          <a:xfrm>
            <a:off x="2271713" y="9182100"/>
            <a:ext cx="2314575" cy="527050"/>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ea typeface="+mn-ea"/>
              </a:defRPr>
            </a:lvl1pPr>
          </a:lstStyle>
          <a:p>
            <a:pPr>
              <a:defRPr/>
            </a:pPr>
            <a:endParaRPr lang="zh-TW" altLang="en-US"/>
          </a:p>
        </p:txBody>
      </p:sp>
      <p:sp>
        <p:nvSpPr>
          <p:cNvPr id="6" name="Slide Number Placeholder 5">
            <a:extLst>
              <a:ext uri="{FF2B5EF4-FFF2-40B4-BE49-F238E27FC236}">
                <a16:creationId xmlns:a16="http://schemas.microsoft.com/office/drawing/2014/main" xmlns="" id="{4089880D-627A-4CF1-B1EE-98D6F372043F}"/>
              </a:ext>
            </a:extLst>
          </p:cNvPr>
          <p:cNvSpPr>
            <a:spLocks noGrp="1"/>
          </p:cNvSpPr>
          <p:nvPr>
            <p:ph type="sldNum" sz="quarter" idx="4"/>
          </p:nvPr>
        </p:nvSpPr>
        <p:spPr>
          <a:xfrm>
            <a:off x="4843463" y="9182100"/>
            <a:ext cx="1543050" cy="527050"/>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ea typeface="+mn-ea"/>
              </a:defRPr>
            </a:lvl1pPr>
          </a:lstStyle>
          <a:p>
            <a:pPr>
              <a:defRPr/>
            </a:pPr>
            <a:fld id="{F2FCE2C6-F93A-49E0-A773-5E8E4C84F671}"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 name="文字方塊 8">
            <a:extLst>
              <a:ext uri="{FF2B5EF4-FFF2-40B4-BE49-F238E27FC236}">
                <a16:creationId xmlns:a16="http://schemas.microsoft.com/office/drawing/2014/main" xmlns="" id="{6518AE57-B3F8-4581-B6AB-3E9DC8350A7B}"/>
              </a:ext>
            </a:extLst>
          </p:cNvPr>
          <p:cNvSpPr txBox="1"/>
          <p:nvPr/>
        </p:nvSpPr>
        <p:spPr>
          <a:xfrm>
            <a:off x="0" y="4053152"/>
            <a:ext cx="6736466" cy="3139321"/>
          </a:xfrm>
          <a:prstGeom prst="rect">
            <a:avLst/>
          </a:prstGeom>
          <a:noFill/>
          <a:ln w="38100">
            <a:solidFill>
              <a:schemeClr val="bg1"/>
            </a:solidFill>
          </a:ln>
        </p:spPr>
        <p:txBody>
          <a:bodyPr wrap="square">
            <a:spAutoFit/>
          </a:bodyPr>
          <a:lstStyle>
            <a:defPPr>
              <a:defRPr lang="zh-TW"/>
            </a:defPPr>
            <a:lvl1pPr>
              <a:defRPr sz="8800" b="1">
                <a:ln w="18415" cmpd="sng">
                  <a:solidFill>
                    <a:srgbClr val="FFFFFF"/>
                  </a:solidFill>
                  <a:prstDash val="solid"/>
                </a:ln>
                <a:solidFill>
                  <a:schemeClr val="accent1"/>
                </a:solidFill>
                <a:effectLst>
                  <a:outerShdw blurRad="63500" dir="3600000" algn="tl" rotWithShape="0">
                    <a:srgbClr val="000000">
                      <a:alpha val="70000"/>
                    </a:srgbClr>
                  </a:outerShdw>
                </a:effectLst>
                <a:latin typeface="Noto Sans TC Black" pitchFamily="34" charset="-120"/>
                <a:ea typeface="Noto Sans TC Black" pitchFamily="34" charset="-120"/>
              </a:defRPr>
            </a:lvl1pPr>
          </a:lstStyle>
          <a:p>
            <a:pPr algn="ctr" eaLnBrk="1" fontAlgn="auto" hangingPunct="1">
              <a:spcBef>
                <a:spcPts val="0"/>
              </a:spcBef>
              <a:spcAft>
                <a:spcPts val="0"/>
              </a:spcAft>
              <a:defRPr/>
            </a:pPr>
            <a:r>
              <a:rPr lang="zh-TW" altLang="en-US" sz="6600" dirty="0">
                <a:ln>
                  <a:noFill/>
                </a:ln>
                <a:solidFill>
                  <a:srgbClr val="7030A0"/>
                </a:solidFill>
                <a:effectLst/>
                <a:latin typeface="微軟正黑體" panose="020B0604030504040204" pitchFamily="34" charset="-120"/>
                <a:ea typeface="微軟正黑體" panose="020B0604030504040204" pitchFamily="34" charset="-120"/>
              </a:rPr>
              <a:t>內政部消防</a:t>
            </a:r>
            <a:r>
              <a:rPr lang="zh-TW" altLang="en-US" sz="6600" dirty="0" smtClean="0">
                <a:ln>
                  <a:noFill/>
                </a:ln>
                <a:solidFill>
                  <a:srgbClr val="7030A0"/>
                </a:solidFill>
                <a:effectLst/>
                <a:latin typeface="微軟正黑體" panose="020B0604030504040204" pitchFamily="34" charset="-120"/>
                <a:ea typeface="微軟正黑體" panose="020B0604030504040204" pitchFamily="34" charset="-120"/>
              </a:rPr>
              <a:t>署</a:t>
            </a:r>
            <a:endParaRPr lang="en-US" altLang="zh-TW" sz="6600" dirty="0" smtClean="0">
              <a:ln>
                <a:noFill/>
              </a:ln>
              <a:solidFill>
                <a:srgbClr val="7030A0"/>
              </a:solidFill>
              <a:effectLst/>
              <a:latin typeface="微軟正黑體" panose="020B0604030504040204" pitchFamily="34" charset="-120"/>
              <a:ea typeface="微軟正黑體" panose="020B0604030504040204" pitchFamily="34" charset="-120"/>
            </a:endParaRPr>
          </a:p>
          <a:p>
            <a:pPr algn="ctr" eaLnBrk="1" fontAlgn="auto" hangingPunct="1">
              <a:spcBef>
                <a:spcPts val="0"/>
              </a:spcBef>
              <a:spcAft>
                <a:spcPts val="0"/>
              </a:spcAft>
              <a:defRPr/>
            </a:pPr>
            <a:r>
              <a:rPr lang="en-US" altLang="zh-TW" sz="6600" dirty="0" smtClean="0">
                <a:ln>
                  <a:noFill/>
                </a:ln>
                <a:solidFill>
                  <a:srgbClr val="7030A0"/>
                </a:solidFill>
                <a:effectLst/>
                <a:latin typeface="微軟正黑體" panose="020B0604030504040204" pitchFamily="34" charset="-120"/>
                <a:ea typeface="微軟正黑體" panose="020B0604030504040204" pitchFamily="34" charset="-120"/>
              </a:rPr>
              <a:t>113</a:t>
            </a:r>
            <a:r>
              <a:rPr lang="zh-TW" altLang="en-US" sz="6600" dirty="0">
                <a:ln>
                  <a:noFill/>
                </a:ln>
                <a:solidFill>
                  <a:srgbClr val="7030A0"/>
                </a:solidFill>
                <a:effectLst/>
                <a:latin typeface="微軟正黑體" panose="020B0604030504040204" pitchFamily="34" charset="-120"/>
                <a:ea typeface="微軟正黑體" panose="020B0604030504040204" pitchFamily="34" charset="-120"/>
              </a:rPr>
              <a:t>年業務廉</a:t>
            </a:r>
            <a:r>
              <a:rPr lang="zh-TW" altLang="en-US" sz="6600" dirty="0" smtClean="0">
                <a:ln>
                  <a:noFill/>
                </a:ln>
                <a:solidFill>
                  <a:srgbClr val="7030A0"/>
                </a:solidFill>
                <a:effectLst/>
                <a:latin typeface="微軟正黑體" panose="020B0604030504040204" pitchFamily="34" charset="-120"/>
                <a:ea typeface="微軟正黑體" panose="020B0604030504040204" pitchFamily="34" charset="-120"/>
              </a:rPr>
              <a:t>政</a:t>
            </a:r>
            <a:endParaRPr lang="en-US" altLang="zh-TW" sz="6600" dirty="0" smtClean="0">
              <a:ln>
                <a:noFill/>
              </a:ln>
              <a:solidFill>
                <a:srgbClr val="7030A0"/>
              </a:solidFill>
              <a:effectLst/>
              <a:latin typeface="微軟正黑體" panose="020B0604030504040204" pitchFamily="34" charset="-120"/>
              <a:ea typeface="微軟正黑體" panose="020B0604030504040204" pitchFamily="34" charset="-120"/>
            </a:endParaRPr>
          </a:p>
          <a:p>
            <a:pPr algn="ctr" eaLnBrk="1" fontAlgn="auto" hangingPunct="1">
              <a:spcBef>
                <a:spcPts val="0"/>
              </a:spcBef>
              <a:spcAft>
                <a:spcPts val="0"/>
              </a:spcAft>
              <a:defRPr/>
            </a:pPr>
            <a:r>
              <a:rPr lang="zh-TW" altLang="en-US" sz="6600" dirty="0" smtClean="0">
                <a:ln>
                  <a:noFill/>
                </a:ln>
                <a:solidFill>
                  <a:srgbClr val="7030A0"/>
                </a:solidFill>
                <a:effectLst/>
                <a:latin typeface="微軟正黑體" panose="020B0604030504040204" pitchFamily="34" charset="-120"/>
                <a:ea typeface="微軟正黑體" panose="020B0604030504040204" pitchFamily="34" charset="-120"/>
              </a:rPr>
              <a:t>防</a:t>
            </a:r>
            <a:r>
              <a:rPr lang="zh-TW" altLang="en-US" sz="6600" dirty="0">
                <a:ln>
                  <a:noFill/>
                </a:ln>
                <a:solidFill>
                  <a:srgbClr val="7030A0"/>
                </a:solidFill>
                <a:effectLst/>
                <a:latin typeface="微軟正黑體" panose="020B0604030504040204" pitchFamily="34" charset="-120"/>
                <a:ea typeface="微軟正黑體" panose="020B0604030504040204" pitchFamily="34" charset="-120"/>
              </a:rPr>
              <a:t>貪指引</a:t>
            </a:r>
          </a:p>
        </p:txBody>
      </p:sp>
      <p:cxnSp>
        <p:nvCxnSpPr>
          <p:cNvPr id="8" name="直線接點 7">
            <a:extLst>
              <a:ext uri="{FF2B5EF4-FFF2-40B4-BE49-F238E27FC236}">
                <a16:creationId xmlns:a16="http://schemas.microsoft.com/office/drawing/2014/main" xmlns="" id="{14BCB3C3-7EF1-4356-BE1D-D3F9DBAC4189}"/>
              </a:ext>
            </a:extLst>
          </p:cNvPr>
          <p:cNvCxnSpPr/>
          <p:nvPr/>
        </p:nvCxnSpPr>
        <p:spPr>
          <a:xfrm>
            <a:off x="4760991" y="709161"/>
            <a:ext cx="1944687" cy="0"/>
          </a:xfrm>
          <a:prstGeom prst="line">
            <a:avLst/>
          </a:prstGeom>
        </p:spPr>
        <p:style>
          <a:lnRef idx="1">
            <a:schemeClr val="dk1"/>
          </a:lnRef>
          <a:fillRef idx="0">
            <a:schemeClr val="dk1"/>
          </a:fillRef>
          <a:effectRef idx="0">
            <a:schemeClr val="dk1"/>
          </a:effectRef>
          <a:fontRef idx="minor">
            <a:schemeClr val="tx1"/>
          </a:fontRef>
        </p:style>
      </p:cxnSp>
      <p:sp>
        <p:nvSpPr>
          <p:cNvPr id="10" name="文字方塊 9">
            <a:extLst>
              <a:ext uri="{FF2B5EF4-FFF2-40B4-BE49-F238E27FC236}">
                <a16:creationId xmlns:a16="http://schemas.microsoft.com/office/drawing/2014/main" xmlns="" id="{92AF6756-5BDA-4E07-9161-022DBB378957}"/>
              </a:ext>
            </a:extLst>
          </p:cNvPr>
          <p:cNvSpPr txBox="1"/>
          <p:nvPr/>
        </p:nvSpPr>
        <p:spPr>
          <a:xfrm>
            <a:off x="5259448" y="123855"/>
            <a:ext cx="1446230" cy="707886"/>
          </a:xfrm>
          <a:prstGeom prst="rect">
            <a:avLst/>
          </a:prstGeom>
          <a:noFill/>
        </p:spPr>
        <p:txBody>
          <a:bodyPr wrap="none">
            <a:spAutoFit/>
          </a:bodyPr>
          <a:lstStyle/>
          <a:p>
            <a:pPr eaLnBrk="1" fontAlgn="auto" hangingPunct="1">
              <a:spcBef>
                <a:spcPts val="0"/>
              </a:spcBef>
              <a:spcAft>
                <a:spcPts val="0"/>
              </a:spcAft>
              <a:defRPr/>
            </a:pPr>
            <a:r>
              <a:rPr lang="en-US" altLang="zh-TW" sz="4000" dirty="0">
                <a:ln w="18415" cmpd="sng">
                  <a:noFill/>
                  <a:prstDash val="solid"/>
                </a:ln>
                <a:solidFill>
                  <a:schemeClr val="tx1">
                    <a:lumMod val="85000"/>
                    <a:lumOff val="15000"/>
                  </a:schemeClr>
                </a:solidFill>
                <a:latin typeface="Poppins SemiBold" panose="00000700000000000000" pitchFamily="2" charset="0"/>
                <a:ea typeface="Noto Sans TC Black" pitchFamily="34" charset="-120"/>
                <a:cs typeface="Poppins SemiBold" panose="00000700000000000000" pitchFamily="2" charset="0"/>
              </a:rPr>
              <a:t>2024</a:t>
            </a:r>
            <a:endParaRPr lang="zh-TW" altLang="en-US" sz="4000" dirty="0">
              <a:ln w="18415" cmpd="sng">
                <a:noFill/>
                <a:prstDash val="solid"/>
              </a:ln>
              <a:solidFill>
                <a:schemeClr val="tx1">
                  <a:lumMod val="85000"/>
                  <a:lumOff val="15000"/>
                </a:schemeClr>
              </a:solidFill>
              <a:latin typeface="Poppins SemiBold" panose="00000700000000000000" pitchFamily="2" charset="0"/>
              <a:ea typeface="Noto Sans TC Black" pitchFamily="34" charset="-120"/>
              <a:cs typeface="Poppins SemiBold" panose="00000700000000000000" pitchFamily="2" charset="0"/>
            </a:endParaRPr>
          </a:p>
        </p:txBody>
      </p:sp>
      <p:sp>
        <p:nvSpPr>
          <p:cNvPr id="4103" name="文字方塊 12">
            <a:extLst>
              <a:ext uri="{FF2B5EF4-FFF2-40B4-BE49-F238E27FC236}">
                <a16:creationId xmlns:a16="http://schemas.microsoft.com/office/drawing/2014/main" xmlns="" id="{72ACF51F-5134-46C1-ACB8-0F8FAC37C5F9}"/>
              </a:ext>
            </a:extLst>
          </p:cNvPr>
          <p:cNvSpPr txBox="1">
            <a:spLocks noChangeArrowheads="1"/>
          </p:cNvSpPr>
          <p:nvPr/>
        </p:nvSpPr>
        <p:spPr bwMode="auto">
          <a:xfrm>
            <a:off x="5077326" y="748853"/>
            <a:ext cx="1944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000" dirty="0">
                <a:solidFill>
                  <a:srgbClr val="00B0F0"/>
                </a:solidFill>
                <a:latin typeface="Noto Sans TC"/>
                <a:ea typeface="Noto Sans TC"/>
                <a:cs typeface="Noto Sans TC"/>
              </a:rPr>
              <a:t>內政部消防</a:t>
            </a:r>
            <a:r>
              <a:rPr lang="zh-TW" altLang="en-US" sz="2000" dirty="0" smtClean="0">
                <a:solidFill>
                  <a:srgbClr val="00B0F0"/>
                </a:solidFill>
                <a:latin typeface="Noto Sans TC"/>
                <a:ea typeface="Noto Sans TC"/>
                <a:cs typeface="Noto Sans TC"/>
              </a:rPr>
              <a:t>署</a:t>
            </a:r>
            <a:endParaRPr lang="en-US" altLang="zh-TW" sz="2000" dirty="0">
              <a:solidFill>
                <a:srgbClr val="00B0F0"/>
              </a:solidFill>
              <a:latin typeface="Noto Sans TC"/>
              <a:ea typeface="Noto Sans TC"/>
              <a:cs typeface="Noto Sans TC"/>
            </a:endParaRPr>
          </a:p>
        </p:txBody>
      </p:sp>
      <p:pic>
        <p:nvPicPr>
          <p:cNvPr id="12" name="圖片 11" descr="內政部消防署- 維基百科，自由的百科全書"/>
          <p:cNvPicPr/>
          <p:nvPr/>
        </p:nvPicPr>
        <p:blipFill>
          <a:blip r:embed="rId3">
            <a:extLst>
              <a:ext uri="{28A0092B-C50C-407E-A947-70E740481C1C}">
                <a14:useLocalDpi xmlns:a14="http://schemas.microsoft.com/office/drawing/2010/main" val="0"/>
              </a:ext>
            </a:extLst>
          </a:blip>
          <a:srcRect/>
          <a:stretch>
            <a:fillRect/>
          </a:stretch>
        </p:blipFill>
        <p:spPr bwMode="auto">
          <a:xfrm>
            <a:off x="2343088" y="1538782"/>
            <a:ext cx="2000250" cy="2286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a:extLst>
              <a:ext uri="{FF2B5EF4-FFF2-40B4-BE49-F238E27FC236}">
                <a16:creationId xmlns:a16="http://schemas.microsoft.com/office/drawing/2014/main" xmlns="" id="{92050A5D-923F-4946-85D1-DF98A6A50664}"/>
              </a:ext>
            </a:extLst>
          </p:cNvPr>
          <p:cNvSpPr>
            <a:spLocks/>
          </p:cNvSpPr>
          <p:nvPr/>
        </p:nvSpPr>
        <p:spPr>
          <a:xfrm>
            <a:off x="412042" y="5417125"/>
            <a:ext cx="493712" cy="493713"/>
          </a:xfrm>
          <a:prstGeom prst="roundRect">
            <a:avLst/>
          </a:prstGeom>
          <a:solidFill>
            <a:schemeClr val="accent2">
              <a:lumMod val="60000"/>
              <a:lumOff val="4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4" name="Oval 4">
            <a:extLst>
              <a:ext uri="{FF2B5EF4-FFF2-40B4-BE49-F238E27FC236}">
                <a16:creationId xmlns:a16="http://schemas.microsoft.com/office/drawing/2014/main" xmlns="" id="{4A7BD499-D0C7-434C-A0D1-BDBC526E4F74}"/>
              </a:ext>
            </a:extLst>
          </p:cNvPr>
          <p:cNvSpPr>
            <a:spLocks noChangeAspect="1"/>
          </p:cNvSpPr>
          <p:nvPr/>
        </p:nvSpPr>
        <p:spPr>
          <a:xfrm>
            <a:off x="250008" y="5568942"/>
            <a:ext cx="796925" cy="531812"/>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altLang="zh-TW" sz="2400" dirty="0" smtClean="0">
                <a:solidFill>
                  <a:schemeClr val="bg1">
                    <a:lumMod val="95000"/>
                  </a:schemeClr>
                </a:solidFill>
                <a:latin typeface="FontAwesome" pitchFamily="2" charset="0"/>
              </a:rPr>
              <a:t>18</a:t>
            </a:r>
            <a:r>
              <a:rPr lang="id-ID" sz="2400" dirty="0" smtClean="0">
                <a:solidFill>
                  <a:schemeClr val="bg1">
                    <a:lumMod val="95000"/>
                  </a:schemeClr>
                </a:solidFill>
                <a:latin typeface="FontAwesome" pitchFamily="2" charset="0"/>
              </a:rPr>
              <a:t></a:t>
            </a:r>
            <a:endParaRPr lang="id-ID" sz="2400" dirty="0">
              <a:solidFill>
                <a:schemeClr val="bg1">
                  <a:lumMod val="95000"/>
                </a:schemeClr>
              </a:solidFill>
              <a:latin typeface="FontAwesome" pitchFamily="2" charset="0"/>
            </a:endParaRPr>
          </a:p>
        </p:txBody>
      </p:sp>
      <p:sp>
        <p:nvSpPr>
          <p:cNvPr id="54" name="矩形 53">
            <a:extLst>
              <a:ext uri="{FF2B5EF4-FFF2-40B4-BE49-F238E27FC236}">
                <a16:creationId xmlns:a16="http://schemas.microsoft.com/office/drawing/2014/main" xmlns="" id="{CB5D3023-276E-4FAC-B51D-3AC1D67B0066}"/>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grpSp>
        <p:nvGrpSpPr>
          <p:cNvPr id="55" name="群組 54">
            <a:extLst>
              <a:ext uri="{FF2B5EF4-FFF2-40B4-BE49-F238E27FC236}">
                <a16:creationId xmlns:a16="http://schemas.microsoft.com/office/drawing/2014/main" xmlns="" id="{CB4BD244-1D37-4148-9071-4F34D2D7DAB1}"/>
              </a:ext>
            </a:extLst>
          </p:cNvPr>
          <p:cNvGrpSpPr/>
          <p:nvPr/>
        </p:nvGrpSpPr>
        <p:grpSpPr>
          <a:xfrm>
            <a:off x="9938" y="-188840"/>
            <a:ext cx="2219950" cy="840320"/>
            <a:chOff x="23520" y="1158952"/>
            <a:chExt cx="1924990" cy="840320"/>
          </a:xfrm>
          <a:solidFill>
            <a:schemeClr val="bg2"/>
          </a:solidFill>
        </p:grpSpPr>
        <p:sp>
          <p:nvSpPr>
            <p:cNvPr id="56" name="矩形 55">
              <a:extLst>
                <a:ext uri="{FF2B5EF4-FFF2-40B4-BE49-F238E27FC236}">
                  <a16:creationId xmlns:a16="http://schemas.microsoft.com/office/drawing/2014/main" xmlns="" id="{62707B62-E4F4-4721-88F9-BB5C8D43E562}"/>
                </a:ext>
              </a:extLst>
            </p:cNvPr>
            <p:cNvSpPr/>
            <p:nvPr/>
          </p:nvSpPr>
          <p:spPr>
            <a:xfrm>
              <a:off x="23520" y="1392865"/>
              <a:ext cx="1924990" cy="606407"/>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7" name="文字方塊 56">
              <a:extLst>
                <a:ext uri="{FF2B5EF4-FFF2-40B4-BE49-F238E27FC236}">
                  <a16:creationId xmlns:a16="http://schemas.microsoft.com/office/drawing/2014/main" xmlns="" id="{0DEB4AC0-D8D5-4BEB-B3B1-B8D482ECB2E2}"/>
                </a:ext>
              </a:extLst>
            </p:cNvPr>
            <p:cNvSpPr txBox="1"/>
            <p:nvPr/>
          </p:nvSpPr>
          <p:spPr>
            <a:xfrm>
              <a:off x="485766" y="1158952"/>
              <a:ext cx="960779" cy="835357"/>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3600" dirty="0">
                  <a:solidFill>
                    <a:sysClr val="windowText" lastClr="000000"/>
                  </a:solidFill>
                  <a:latin typeface="Noto Sans Mono CJK TC Bold" pitchFamily="34" charset="-120"/>
                  <a:ea typeface="Noto Sans Mono CJK TC Bold" pitchFamily="34" charset="-120"/>
                </a:rPr>
                <a:t>目錄</a:t>
              </a:r>
              <a:endParaRPr lang="en-US" altLang="zh-TW" sz="3600" dirty="0">
                <a:solidFill>
                  <a:sysClr val="windowText" lastClr="000000"/>
                </a:solidFill>
                <a:latin typeface="Noto Sans Mono CJK TC Bold" pitchFamily="34" charset="-120"/>
                <a:ea typeface="Noto Sans Mono CJK TC Bold" pitchFamily="34" charset="-120"/>
              </a:endParaRPr>
            </a:p>
          </p:txBody>
        </p:sp>
        <p:cxnSp>
          <p:nvCxnSpPr>
            <p:cNvPr id="58" name="直線接點 57">
              <a:extLst>
                <a:ext uri="{FF2B5EF4-FFF2-40B4-BE49-F238E27FC236}">
                  <a16:creationId xmlns:a16="http://schemas.microsoft.com/office/drawing/2014/main" xmlns="" id="{8272BB88-4E79-420C-BC64-E7CAB75DD485}"/>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5131" name="TextBox 47">
            <a:extLst>
              <a:ext uri="{FF2B5EF4-FFF2-40B4-BE49-F238E27FC236}">
                <a16:creationId xmlns:a16="http://schemas.microsoft.com/office/drawing/2014/main" xmlns="" id="{60DE3056-C3A5-4643-8BFC-3747841577A7}"/>
              </a:ext>
            </a:extLst>
          </p:cNvPr>
          <p:cNvSpPr txBox="1">
            <a:spLocks noChangeArrowheads="1"/>
          </p:cNvSpPr>
          <p:nvPr/>
        </p:nvSpPr>
        <p:spPr bwMode="auto">
          <a:xfrm>
            <a:off x="789868" y="1431224"/>
            <a:ext cx="26558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dirty="0" smtClean="0">
                <a:latin typeface="+mn-ea"/>
                <a:ea typeface="+mn-ea"/>
                <a:cs typeface="GenSenRounded JP B"/>
              </a:rPr>
              <a:t>1</a:t>
            </a:r>
            <a:r>
              <a:rPr lang="zh-TW" altLang="en-US" sz="1400" dirty="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利用督辦公務車維修採購機會索要不當利益</a:t>
            </a:r>
            <a:endParaRPr lang="zh-TW" altLang="zh-TW" sz="1400" dirty="0">
              <a:latin typeface="+mn-ea"/>
              <a:ea typeface="+mn-ea"/>
              <a:cs typeface="Noto Sans Mono CJK TC Bold"/>
            </a:endParaRPr>
          </a:p>
        </p:txBody>
      </p:sp>
      <p:sp>
        <p:nvSpPr>
          <p:cNvPr id="5132" name="TextBox 47">
            <a:extLst>
              <a:ext uri="{FF2B5EF4-FFF2-40B4-BE49-F238E27FC236}">
                <a16:creationId xmlns:a16="http://schemas.microsoft.com/office/drawing/2014/main" xmlns="" id="{7D8AF13D-1505-4477-942D-D95AC012958C}"/>
              </a:ext>
            </a:extLst>
          </p:cNvPr>
          <p:cNvSpPr txBox="1">
            <a:spLocks noChangeArrowheads="1"/>
          </p:cNvSpPr>
          <p:nvPr/>
        </p:nvSpPr>
        <p:spPr bwMode="auto">
          <a:xfrm>
            <a:off x="822325" y="2200262"/>
            <a:ext cx="2655887"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dirty="0" smtClean="0">
                <a:latin typeface="+mn-ea"/>
                <a:ea typeface="+mn-ea"/>
                <a:cs typeface="GenSenRounded JP B"/>
              </a:rPr>
              <a:t>2</a:t>
            </a:r>
            <a:r>
              <a:rPr lang="zh-TW" altLang="en-US" sz="1400" dirty="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收受不正利益而違法審查核定免計工期案</a:t>
            </a:r>
            <a:endParaRPr lang="zh-TW" altLang="zh-TW" sz="1400" dirty="0">
              <a:latin typeface="+mn-ea"/>
              <a:ea typeface="+mn-ea"/>
              <a:cs typeface="Noto Sans Mono CJK TC Bold"/>
            </a:endParaRPr>
          </a:p>
        </p:txBody>
      </p:sp>
      <p:sp>
        <p:nvSpPr>
          <p:cNvPr id="5133" name="TextBox 47">
            <a:extLst>
              <a:ext uri="{FF2B5EF4-FFF2-40B4-BE49-F238E27FC236}">
                <a16:creationId xmlns:a16="http://schemas.microsoft.com/office/drawing/2014/main" xmlns="" id="{BD710DE9-0709-44A0-89F4-DD88524B9A21}"/>
              </a:ext>
            </a:extLst>
          </p:cNvPr>
          <p:cNvSpPr txBox="1">
            <a:spLocks noChangeArrowheads="1"/>
          </p:cNvSpPr>
          <p:nvPr/>
        </p:nvSpPr>
        <p:spPr bwMode="auto">
          <a:xfrm>
            <a:off x="879255" y="3035024"/>
            <a:ext cx="26558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dirty="0" smtClean="0">
                <a:latin typeface="+mn-ea"/>
                <a:ea typeface="+mn-ea"/>
                <a:cs typeface="GenSenRounded JP B"/>
              </a:rPr>
              <a:t>3</a:t>
            </a:r>
            <a:r>
              <a:rPr lang="zh-TW" altLang="en-US" sz="1400" dirty="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虛偽記載廠商如期交貨圖利廠商</a:t>
            </a:r>
            <a:endParaRPr lang="zh-TW" altLang="zh-TW" sz="1400" dirty="0">
              <a:latin typeface="+mn-ea"/>
              <a:ea typeface="+mn-ea"/>
              <a:cs typeface="Noto Sans Mono CJK TC Bold"/>
            </a:endParaRPr>
          </a:p>
        </p:txBody>
      </p:sp>
      <p:sp>
        <p:nvSpPr>
          <p:cNvPr id="5134" name="TextBox 47">
            <a:extLst>
              <a:ext uri="{FF2B5EF4-FFF2-40B4-BE49-F238E27FC236}">
                <a16:creationId xmlns:a16="http://schemas.microsoft.com/office/drawing/2014/main" xmlns="" id="{69F9A7A3-7243-4A5E-9B73-790458557902}"/>
              </a:ext>
            </a:extLst>
          </p:cNvPr>
          <p:cNvSpPr txBox="1">
            <a:spLocks noChangeArrowheads="1"/>
          </p:cNvSpPr>
          <p:nvPr/>
        </p:nvSpPr>
        <p:spPr bwMode="auto">
          <a:xfrm>
            <a:off x="879255" y="3842000"/>
            <a:ext cx="26558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dirty="0">
                <a:latin typeface="+mn-ea"/>
                <a:ea typeface="+mn-ea"/>
                <a:cs typeface="GenSenRounded JP B"/>
              </a:rPr>
              <a:t>4</a:t>
            </a:r>
            <a:r>
              <a:rPr lang="zh-TW" altLang="en-US" sz="1400" dirty="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過失洩漏底價</a:t>
            </a:r>
            <a:endParaRPr lang="zh-TW" altLang="zh-TW" sz="1400" dirty="0">
              <a:latin typeface="+mn-ea"/>
              <a:ea typeface="+mn-ea"/>
              <a:cs typeface="Noto Sans Mono CJK TC Bold"/>
            </a:endParaRPr>
          </a:p>
        </p:txBody>
      </p:sp>
      <p:sp>
        <p:nvSpPr>
          <p:cNvPr id="107" name="Rounded Rectangle 106">
            <a:extLst>
              <a:ext uri="{FF2B5EF4-FFF2-40B4-BE49-F238E27FC236}">
                <a16:creationId xmlns:a16="http://schemas.microsoft.com/office/drawing/2014/main" xmlns="" id="{83F5C496-0B3F-480C-8273-F61156A7D07F}"/>
              </a:ext>
            </a:extLst>
          </p:cNvPr>
          <p:cNvSpPr>
            <a:spLocks/>
          </p:cNvSpPr>
          <p:nvPr/>
        </p:nvSpPr>
        <p:spPr>
          <a:xfrm>
            <a:off x="328613" y="1516611"/>
            <a:ext cx="493712" cy="493713"/>
          </a:xfrm>
          <a:prstGeom prst="roundRect">
            <a:avLst/>
          </a:prstGeom>
          <a:solidFill>
            <a:schemeClr val="accent1"/>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schemeClr val="tx1"/>
              </a:solidFill>
            </a:endParaRPr>
          </a:p>
        </p:txBody>
      </p:sp>
      <p:sp>
        <p:nvSpPr>
          <p:cNvPr id="108" name="Rounded Rectangle 107">
            <a:extLst>
              <a:ext uri="{FF2B5EF4-FFF2-40B4-BE49-F238E27FC236}">
                <a16:creationId xmlns:a16="http://schemas.microsoft.com/office/drawing/2014/main" xmlns="" id="{7AF40C2C-21E9-460F-8939-31BBB28D8498}"/>
              </a:ext>
            </a:extLst>
          </p:cNvPr>
          <p:cNvSpPr>
            <a:spLocks/>
          </p:cNvSpPr>
          <p:nvPr/>
        </p:nvSpPr>
        <p:spPr>
          <a:xfrm>
            <a:off x="325290" y="2218880"/>
            <a:ext cx="493712" cy="474893"/>
          </a:xfrm>
          <a:prstGeom prst="roundRect">
            <a:avLst/>
          </a:prstGeom>
          <a:solidFill>
            <a:schemeClr val="bg1">
              <a:lumMod val="6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9" name="Rounded Rectangle 108">
            <a:extLst>
              <a:ext uri="{FF2B5EF4-FFF2-40B4-BE49-F238E27FC236}">
                <a16:creationId xmlns:a16="http://schemas.microsoft.com/office/drawing/2014/main" xmlns="" id="{A17932CF-A088-45EB-AA1B-A07863712F9A}"/>
              </a:ext>
            </a:extLst>
          </p:cNvPr>
          <p:cNvSpPr>
            <a:spLocks/>
          </p:cNvSpPr>
          <p:nvPr/>
        </p:nvSpPr>
        <p:spPr>
          <a:xfrm>
            <a:off x="375670" y="3023929"/>
            <a:ext cx="493712" cy="493712"/>
          </a:xfrm>
          <a:prstGeom prst="roundRect">
            <a:avLst/>
          </a:prstGeom>
          <a:solidFill>
            <a:schemeClr val="tx2">
              <a:lumMod val="60000"/>
              <a:lumOff val="4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0" name="Oval 4">
            <a:extLst>
              <a:ext uri="{FF2B5EF4-FFF2-40B4-BE49-F238E27FC236}">
                <a16:creationId xmlns:a16="http://schemas.microsoft.com/office/drawing/2014/main" xmlns="" id="{BD19119C-B93F-4E78-9B48-1338B44AD2AE}"/>
              </a:ext>
            </a:extLst>
          </p:cNvPr>
          <p:cNvSpPr>
            <a:spLocks noChangeAspect="1"/>
          </p:cNvSpPr>
          <p:nvPr/>
        </p:nvSpPr>
        <p:spPr>
          <a:xfrm>
            <a:off x="427124" y="1471233"/>
            <a:ext cx="231775" cy="595313"/>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altLang="zh-TW" sz="2400" dirty="0" smtClean="0">
                <a:solidFill>
                  <a:schemeClr val="bg1">
                    <a:lumMod val="95000"/>
                  </a:schemeClr>
                </a:solidFill>
                <a:latin typeface="FontAwesome" pitchFamily="2" charset="0"/>
              </a:rPr>
              <a:t>1</a:t>
            </a:r>
            <a:endParaRPr lang="id-ID" sz="2400" dirty="0">
              <a:solidFill>
                <a:schemeClr val="bg1">
                  <a:lumMod val="95000"/>
                </a:schemeClr>
              </a:solidFill>
              <a:latin typeface="FontAwesome" pitchFamily="2" charset="0"/>
            </a:endParaRPr>
          </a:p>
        </p:txBody>
      </p:sp>
      <p:sp>
        <p:nvSpPr>
          <p:cNvPr id="63" name="Rounded Rectangle 107">
            <a:extLst>
              <a:ext uri="{FF2B5EF4-FFF2-40B4-BE49-F238E27FC236}">
                <a16:creationId xmlns:a16="http://schemas.microsoft.com/office/drawing/2014/main" xmlns="" id="{20E2B26E-ABC3-4593-A7D9-E5F46B3CD039}"/>
              </a:ext>
            </a:extLst>
          </p:cNvPr>
          <p:cNvSpPr>
            <a:spLocks/>
          </p:cNvSpPr>
          <p:nvPr/>
        </p:nvSpPr>
        <p:spPr>
          <a:xfrm>
            <a:off x="385543" y="3861421"/>
            <a:ext cx="493712" cy="493712"/>
          </a:xfrm>
          <a:prstGeom prst="roundRect">
            <a:avLst/>
          </a:prstGeom>
          <a:solidFill>
            <a:schemeClr val="accent6">
              <a:lumMod val="60000"/>
              <a:lumOff val="4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4" name="Rounded Rectangle 108">
            <a:extLst>
              <a:ext uri="{FF2B5EF4-FFF2-40B4-BE49-F238E27FC236}">
                <a16:creationId xmlns:a16="http://schemas.microsoft.com/office/drawing/2014/main" xmlns="" id="{6046BC7D-7910-4DC1-82EF-278F0C480EDB}"/>
              </a:ext>
            </a:extLst>
          </p:cNvPr>
          <p:cNvSpPr>
            <a:spLocks/>
          </p:cNvSpPr>
          <p:nvPr/>
        </p:nvSpPr>
        <p:spPr>
          <a:xfrm>
            <a:off x="412042" y="4598251"/>
            <a:ext cx="493712" cy="493712"/>
          </a:xfrm>
          <a:prstGeom prst="roundRect">
            <a:avLst/>
          </a:prstGeom>
          <a:solidFill>
            <a:srgbClr val="9999FF"/>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6" name="Oval 4">
            <a:extLst>
              <a:ext uri="{FF2B5EF4-FFF2-40B4-BE49-F238E27FC236}">
                <a16:creationId xmlns:a16="http://schemas.microsoft.com/office/drawing/2014/main" xmlns="" id="{3F120E3B-BBAD-4B43-BFFA-7691BB226CDA}"/>
              </a:ext>
            </a:extLst>
          </p:cNvPr>
          <p:cNvSpPr>
            <a:spLocks noChangeAspect="1"/>
          </p:cNvSpPr>
          <p:nvPr/>
        </p:nvSpPr>
        <p:spPr>
          <a:xfrm>
            <a:off x="516511" y="2341137"/>
            <a:ext cx="231775" cy="595313"/>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altLang="zh-TW" sz="2400" dirty="0">
                <a:solidFill>
                  <a:schemeClr val="bg1">
                    <a:lumMod val="95000"/>
                  </a:schemeClr>
                </a:solidFill>
                <a:latin typeface="FontAwesome" pitchFamily="2" charset="0"/>
              </a:rPr>
              <a:t>4</a:t>
            </a:r>
            <a:r>
              <a:rPr lang="id-ID" sz="2400" dirty="0" smtClean="0">
                <a:solidFill>
                  <a:schemeClr val="bg1">
                    <a:lumMod val="95000"/>
                  </a:schemeClr>
                </a:solidFill>
                <a:latin typeface="FontAwesome" pitchFamily="2" charset="0"/>
              </a:rPr>
              <a:t></a:t>
            </a:r>
            <a:endParaRPr lang="id-ID" sz="2400" dirty="0">
              <a:solidFill>
                <a:schemeClr val="bg1">
                  <a:lumMod val="95000"/>
                </a:schemeClr>
              </a:solidFill>
              <a:latin typeface="FontAwesome" pitchFamily="2" charset="0"/>
            </a:endParaRPr>
          </a:p>
        </p:txBody>
      </p:sp>
      <p:sp>
        <p:nvSpPr>
          <p:cNvPr id="78" name="Oval 4">
            <a:extLst>
              <a:ext uri="{FF2B5EF4-FFF2-40B4-BE49-F238E27FC236}">
                <a16:creationId xmlns:a16="http://schemas.microsoft.com/office/drawing/2014/main" xmlns="" id="{E7260722-A4B1-4888-ADB8-C7071E8647AA}"/>
              </a:ext>
            </a:extLst>
          </p:cNvPr>
          <p:cNvSpPr>
            <a:spLocks noChangeAspect="1"/>
          </p:cNvSpPr>
          <p:nvPr/>
        </p:nvSpPr>
        <p:spPr>
          <a:xfrm>
            <a:off x="543011" y="3171838"/>
            <a:ext cx="231775" cy="593725"/>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altLang="zh-TW" sz="2400" dirty="0">
                <a:solidFill>
                  <a:schemeClr val="bg1">
                    <a:lumMod val="95000"/>
                  </a:schemeClr>
                </a:solidFill>
                <a:latin typeface="FontAwesome" pitchFamily="2" charset="0"/>
              </a:rPr>
              <a:t>7</a:t>
            </a:r>
            <a:r>
              <a:rPr lang="id-ID" sz="2400" dirty="0" smtClean="0">
                <a:solidFill>
                  <a:schemeClr val="bg1">
                    <a:lumMod val="95000"/>
                  </a:schemeClr>
                </a:solidFill>
                <a:latin typeface="FontAwesome" pitchFamily="2" charset="0"/>
              </a:rPr>
              <a:t></a:t>
            </a:r>
            <a:endParaRPr lang="id-ID" sz="2400" dirty="0">
              <a:solidFill>
                <a:schemeClr val="bg1">
                  <a:lumMod val="95000"/>
                </a:schemeClr>
              </a:solidFill>
              <a:latin typeface="FontAwesome" pitchFamily="2" charset="0"/>
            </a:endParaRPr>
          </a:p>
        </p:txBody>
      </p:sp>
      <p:sp>
        <p:nvSpPr>
          <p:cNvPr id="79" name="Oval 4">
            <a:extLst>
              <a:ext uri="{FF2B5EF4-FFF2-40B4-BE49-F238E27FC236}">
                <a16:creationId xmlns:a16="http://schemas.microsoft.com/office/drawing/2014/main" xmlns="" id="{1975CF8D-4B58-4745-AB2E-5C29840FF29D}"/>
              </a:ext>
            </a:extLst>
          </p:cNvPr>
          <p:cNvSpPr>
            <a:spLocks noChangeAspect="1"/>
          </p:cNvSpPr>
          <p:nvPr/>
        </p:nvSpPr>
        <p:spPr>
          <a:xfrm>
            <a:off x="280084" y="3997546"/>
            <a:ext cx="687387" cy="595313"/>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sz="2400" dirty="0" smtClean="0">
                <a:solidFill>
                  <a:schemeClr val="bg1">
                    <a:lumMod val="95000"/>
                  </a:schemeClr>
                </a:solidFill>
                <a:latin typeface="FontAwesome" pitchFamily="2" charset="0"/>
              </a:rPr>
              <a:t>1</a:t>
            </a:r>
            <a:r>
              <a:rPr lang="en-US" altLang="zh-TW" sz="2400" dirty="0" smtClean="0">
                <a:solidFill>
                  <a:schemeClr val="bg1">
                    <a:lumMod val="95000"/>
                  </a:schemeClr>
                </a:solidFill>
                <a:latin typeface="FontAwesome" pitchFamily="2" charset="0"/>
              </a:rPr>
              <a:t>1</a:t>
            </a:r>
            <a:r>
              <a:rPr lang="id-ID" sz="2400" dirty="0" smtClean="0">
                <a:solidFill>
                  <a:schemeClr val="bg1">
                    <a:lumMod val="95000"/>
                  </a:schemeClr>
                </a:solidFill>
                <a:latin typeface="FontAwesome" pitchFamily="2" charset="0"/>
              </a:rPr>
              <a:t></a:t>
            </a:r>
            <a:endParaRPr lang="id-ID" sz="2400" dirty="0">
              <a:solidFill>
                <a:schemeClr val="bg1">
                  <a:lumMod val="95000"/>
                </a:schemeClr>
              </a:solidFill>
              <a:latin typeface="FontAwesome" pitchFamily="2" charset="0"/>
            </a:endParaRPr>
          </a:p>
        </p:txBody>
      </p:sp>
      <p:sp>
        <p:nvSpPr>
          <p:cNvPr id="81" name="Oval 4">
            <a:extLst>
              <a:ext uri="{FF2B5EF4-FFF2-40B4-BE49-F238E27FC236}">
                <a16:creationId xmlns:a16="http://schemas.microsoft.com/office/drawing/2014/main" xmlns="" id="{7F08E05A-2AB6-49E7-BA76-0A39CCE16A7D}"/>
              </a:ext>
            </a:extLst>
          </p:cNvPr>
          <p:cNvSpPr>
            <a:spLocks noChangeAspect="1"/>
          </p:cNvSpPr>
          <p:nvPr/>
        </p:nvSpPr>
        <p:spPr>
          <a:xfrm>
            <a:off x="312169" y="4812517"/>
            <a:ext cx="620713" cy="593725"/>
          </a:xfrm>
          <a:prstGeom prst="rect">
            <a:avLst/>
          </a:prstGeom>
        </p:spPr>
        <p:style>
          <a:lnRef idx="0">
            <a:scrgbClr r="0" g="0" b="0"/>
          </a:lnRef>
          <a:fillRef idx="0">
            <a:scrgbClr r="0" g="0" b="0"/>
          </a:fillRef>
          <a:effectRef idx="0">
            <a:scrgbClr r="0" g="0" b="0"/>
          </a:effectRef>
          <a:fontRef idx="minor">
            <a:schemeClr val="tx1"/>
          </a:fontRef>
        </p:style>
        <p:txBody>
          <a:bodyPr lIns="143061" tIns="55880" rIns="143061" bIns="55880" spcCol="1270" anchor="ctr"/>
          <a:lstStyle/>
          <a:p>
            <a:pPr algn="ctr" defTabSz="1955800" eaLnBrk="1" fontAlgn="auto" hangingPunct="1">
              <a:lnSpc>
                <a:spcPct val="90000"/>
              </a:lnSpc>
              <a:spcAft>
                <a:spcPct val="35000"/>
              </a:spcAft>
              <a:defRPr/>
            </a:pPr>
            <a:r>
              <a:rPr lang="en-US" altLang="zh-TW" sz="2400" dirty="0" smtClean="0">
                <a:solidFill>
                  <a:schemeClr val="bg1">
                    <a:lumMod val="95000"/>
                  </a:schemeClr>
                </a:solidFill>
                <a:latin typeface="FontAwesome" pitchFamily="2" charset="0"/>
              </a:rPr>
              <a:t>14</a:t>
            </a:r>
            <a:endParaRPr lang="en-US" altLang="zh-TW" sz="2400" dirty="0">
              <a:solidFill>
                <a:schemeClr val="bg1">
                  <a:lumMod val="95000"/>
                </a:schemeClr>
              </a:solidFill>
              <a:latin typeface="FontAwesome" pitchFamily="2" charset="0"/>
            </a:endParaRPr>
          </a:p>
          <a:p>
            <a:pPr algn="ctr" defTabSz="1955800" eaLnBrk="1" fontAlgn="auto" hangingPunct="1">
              <a:lnSpc>
                <a:spcPct val="90000"/>
              </a:lnSpc>
              <a:spcAft>
                <a:spcPct val="35000"/>
              </a:spcAft>
              <a:defRPr/>
            </a:pPr>
            <a:endParaRPr lang="id-ID" sz="2400" dirty="0">
              <a:solidFill>
                <a:schemeClr val="bg1">
                  <a:lumMod val="95000"/>
                </a:schemeClr>
              </a:solidFill>
              <a:latin typeface="FontAwesome" pitchFamily="2" charset="0"/>
            </a:endParaRPr>
          </a:p>
        </p:txBody>
      </p:sp>
      <p:sp>
        <p:nvSpPr>
          <p:cNvPr id="5147" name="TextBox 47">
            <a:extLst>
              <a:ext uri="{FF2B5EF4-FFF2-40B4-BE49-F238E27FC236}">
                <a16:creationId xmlns:a16="http://schemas.microsoft.com/office/drawing/2014/main" xmlns="" id="{2CF5F8C1-1AF4-496D-8E5A-7EBE9603E2EB}"/>
              </a:ext>
            </a:extLst>
          </p:cNvPr>
          <p:cNvSpPr txBox="1">
            <a:spLocks noChangeArrowheads="1"/>
          </p:cNvSpPr>
          <p:nvPr/>
        </p:nvSpPr>
        <p:spPr bwMode="auto">
          <a:xfrm>
            <a:off x="877429" y="4576563"/>
            <a:ext cx="26558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dirty="0" smtClean="0">
                <a:latin typeface="+mn-ea"/>
                <a:ea typeface="+mn-ea"/>
                <a:cs typeface="GenSenRounded JP B"/>
              </a:rPr>
              <a:t>5</a:t>
            </a:r>
            <a:r>
              <a:rPr lang="zh-TW" altLang="en-US" sz="1400" dirty="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利用職務之便詐取公務車維修費用</a:t>
            </a:r>
            <a:endParaRPr lang="zh-TW" altLang="zh-TW" sz="1400" dirty="0">
              <a:latin typeface="+mn-ea"/>
              <a:ea typeface="+mn-ea"/>
              <a:cs typeface="Noto Sans Mono CJK TC Bold"/>
            </a:endParaRPr>
          </a:p>
        </p:txBody>
      </p:sp>
      <p:sp>
        <p:nvSpPr>
          <p:cNvPr id="5148" name="TextBox 47">
            <a:extLst>
              <a:ext uri="{FF2B5EF4-FFF2-40B4-BE49-F238E27FC236}">
                <a16:creationId xmlns:a16="http://schemas.microsoft.com/office/drawing/2014/main" xmlns="" id="{C9A90FE8-A016-4A66-9F87-777751FB70D2}"/>
              </a:ext>
            </a:extLst>
          </p:cNvPr>
          <p:cNvSpPr txBox="1">
            <a:spLocks noChangeArrowheads="1"/>
          </p:cNvSpPr>
          <p:nvPr/>
        </p:nvSpPr>
        <p:spPr bwMode="auto">
          <a:xfrm>
            <a:off x="854644" y="5483764"/>
            <a:ext cx="30495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1400" dirty="0" smtClean="0">
                <a:latin typeface="+mn-ea"/>
                <a:ea typeface="+mn-ea"/>
                <a:cs typeface="GenSenRounded JP B"/>
              </a:rPr>
              <a:t>類型</a:t>
            </a:r>
            <a:r>
              <a:rPr lang="en-US" altLang="zh-TW" sz="1400" smtClean="0">
                <a:latin typeface="+mn-ea"/>
                <a:ea typeface="+mn-ea"/>
                <a:cs typeface="GenSenRounded JP B"/>
              </a:rPr>
              <a:t>6</a:t>
            </a:r>
            <a:r>
              <a:rPr lang="zh-TW" altLang="en-US" sz="1400" smtClean="0">
                <a:latin typeface="+mn-ea"/>
                <a:ea typeface="+mn-ea"/>
                <a:cs typeface="GenSenRounded JP B"/>
              </a:rPr>
              <a:t>：</a:t>
            </a:r>
            <a:endParaRPr lang="en-US" altLang="zh-TW" sz="1400" dirty="0">
              <a:latin typeface="+mn-ea"/>
              <a:ea typeface="+mn-ea"/>
              <a:cs typeface="GenSenRounded JP B"/>
            </a:endParaRPr>
          </a:p>
          <a:p>
            <a:pPr eaLnBrk="1" hangingPunct="1"/>
            <a:r>
              <a:rPr lang="zh-TW" altLang="en-US" sz="1400" dirty="0">
                <a:latin typeface="+mn-ea"/>
                <a:ea typeface="+mn-ea"/>
                <a:cs typeface="Noto Sans Mono CJK TC Bold"/>
              </a:rPr>
              <a:t>便宜行事而製作公務車不實維修項目</a:t>
            </a:r>
            <a:endParaRPr lang="en-US" altLang="zh-TW" sz="1400" dirty="0">
              <a:solidFill>
                <a:srgbClr val="767171"/>
              </a:solidFill>
              <a:latin typeface="GenSenRounded JP B"/>
              <a:ea typeface="GenSenRounded JP B"/>
              <a:cs typeface="GenSenRounded JP B"/>
            </a:endParaRPr>
          </a:p>
        </p:txBody>
      </p:sp>
      <p:sp>
        <p:nvSpPr>
          <p:cNvPr id="3" name="直線圖說文字 2 2">
            <a:extLst>
              <a:ext uri="{FF2B5EF4-FFF2-40B4-BE49-F238E27FC236}">
                <a16:creationId xmlns:a16="http://schemas.microsoft.com/office/drawing/2014/main" xmlns="" id="{B24B7A92-F4BA-42E7-BE15-075D84A2325A}"/>
              </a:ext>
            </a:extLst>
          </p:cNvPr>
          <p:cNvSpPr/>
          <p:nvPr/>
        </p:nvSpPr>
        <p:spPr>
          <a:xfrm>
            <a:off x="983511" y="890260"/>
            <a:ext cx="695325" cy="287338"/>
          </a:xfrm>
          <a:prstGeom prst="borderCallout2">
            <a:avLst>
              <a:gd name="adj1" fmla="val 18750"/>
              <a:gd name="adj2" fmla="val -2860"/>
              <a:gd name="adj3" fmla="val 18750"/>
              <a:gd name="adj4" fmla="val -16667"/>
              <a:gd name="adj5" fmla="val 197083"/>
              <a:gd name="adj6" fmla="val -59418"/>
            </a:avLst>
          </a:prstGeom>
          <a:no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TW" altLang="en-US" sz="1600" b="1" dirty="0">
                <a:solidFill>
                  <a:schemeClr val="accent4"/>
                </a:solidFill>
                <a:latin typeface="Noto Sans CJK TC Thin" pitchFamily="34" charset="-120"/>
                <a:ea typeface="Noto Sans CJK TC Thin" pitchFamily="34" charset="-120"/>
              </a:rPr>
              <a:t>頁碼</a:t>
            </a:r>
          </a:p>
        </p:txBody>
      </p:sp>
      <p:sp>
        <p:nvSpPr>
          <p:cNvPr id="49" name="Rounded Rectangle 40">
            <a:extLst>
              <a:ext uri="{FF2B5EF4-FFF2-40B4-BE49-F238E27FC236}">
                <a16:creationId xmlns:a16="http://schemas.microsoft.com/office/drawing/2014/main" xmlns="" id="{C63431B1-63B6-4090-B32A-3367AE28BB3A}"/>
              </a:ext>
            </a:extLst>
          </p:cNvPr>
          <p:cNvSpPr>
            <a:spLocks/>
          </p:cNvSpPr>
          <p:nvPr/>
        </p:nvSpPr>
        <p:spPr>
          <a:xfrm>
            <a:off x="439170" y="6199219"/>
            <a:ext cx="493712" cy="493712"/>
          </a:xfrm>
          <a:prstGeom prst="roundRect">
            <a:avLst/>
          </a:prstGeom>
          <a:solidFill>
            <a:schemeClr val="accent4">
              <a:lumMod val="7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TW" b="1" dirty="0" smtClean="0"/>
              <a:t>21</a:t>
            </a:r>
            <a:endParaRPr lang="id-ID" b="1" dirty="0"/>
          </a:p>
        </p:txBody>
      </p:sp>
      <p:sp>
        <p:nvSpPr>
          <p:cNvPr id="48" name="文字方塊 47">
            <a:extLst>
              <a:ext uri="{FF2B5EF4-FFF2-40B4-BE49-F238E27FC236}">
                <a16:creationId xmlns:a16="http://schemas.microsoft.com/office/drawing/2014/main" xmlns="" id="{4A3F832E-E8B1-4046-AEC3-F0F91E08A306}"/>
              </a:ext>
            </a:extLst>
          </p:cNvPr>
          <p:cNvSpPr txBox="1"/>
          <p:nvPr/>
        </p:nvSpPr>
        <p:spPr>
          <a:xfrm>
            <a:off x="920044" y="6236025"/>
            <a:ext cx="2525711" cy="307777"/>
          </a:xfrm>
          <a:prstGeom prst="rect">
            <a:avLst/>
          </a:prstGeom>
          <a:noFill/>
        </p:spPr>
        <p:txBody>
          <a:bodyPr wrap="square" rtlCol="0">
            <a:spAutoFit/>
          </a:bodyPr>
          <a:lstStyle/>
          <a:p>
            <a:r>
              <a:rPr lang="zh-TW" altLang="en-US" sz="1400" dirty="0">
                <a:effectLst/>
                <a:latin typeface="微軟正黑體" panose="020B0604030504040204" pitchFamily="34" charset="-120"/>
                <a:cs typeface="Times New Roman" panose="02020603050405020304" pitchFamily="18" charset="0"/>
              </a:rPr>
              <a:t>參考法規</a:t>
            </a:r>
            <a:endParaRPr lang="zh-TW" altLang="en-US" sz="1400" dirty="0">
              <a:latin typeface="微軟正黑體" panose="020B0604030504040204" pitchFamily="34" charset="-120"/>
            </a:endParaRPr>
          </a:p>
        </p:txBody>
      </p:sp>
    </p:spTree>
  </p:cSld>
  <p:clrMapOvr>
    <a:masterClrMapping/>
  </p:clrMapOvr>
  <p:transition spd="slow" advTm="2000">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46BFEE0-533D-4972-A875-FABFC970644C}"/>
              </a:ext>
            </a:extLst>
          </p:cNvPr>
          <p:cNvSpPr/>
          <p:nvPr/>
        </p:nvSpPr>
        <p:spPr>
          <a:xfrm>
            <a:off x="0" y="0"/>
            <a:ext cx="6858000" cy="138019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3544E31B-1776-4E03-813B-9FFC0F177D21}"/>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28A6AF74-4727-4052-965A-6AFE3CBDEBBB}"/>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8197" name="文字方塊 2">
            <a:extLst>
              <a:ext uri="{FF2B5EF4-FFF2-40B4-BE49-F238E27FC236}">
                <a16:creationId xmlns:a16="http://schemas.microsoft.com/office/drawing/2014/main" xmlns="" id="{9E4EA092-BE94-4C8C-A0DA-9850690D1787}"/>
              </a:ext>
            </a:extLst>
          </p:cNvPr>
          <p:cNvSpPr txBox="1">
            <a:spLocks noChangeArrowheads="1"/>
          </p:cNvSpPr>
          <p:nvPr/>
        </p:nvSpPr>
        <p:spPr bwMode="auto">
          <a:xfrm>
            <a:off x="1672642" y="517085"/>
            <a:ext cx="5003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a:latin typeface="+mn-ea"/>
                <a:ea typeface="+mn-ea"/>
              </a:rPr>
              <a:t>類型</a:t>
            </a:r>
            <a:r>
              <a:rPr lang="en-US" altLang="zh-TW" sz="2800" dirty="0" smtClean="0">
                <a:latin typeface="+mn-ea"/>
                <a:ea typeface="+mn-ea"/>
              </a:rPr>
              <a:t>1</a:t>
            </a:r>
            <a:r>
              <a:rPr lang="en-US" altLang="zh-TW" sz="2800" dirty="0" smtClean="0">
                <a:latin typeface="+mn-ea"/>
                <a:ea typeface="+mn-ea"/>
                <a:cs typeface="Noto Sans Mono CJK TC Bold"/>
              </a:rPr>
              <a:t>-</a:t>
            </a:r>
            <a:r>
              <a:rPr lang="zh-TW" altLang="en-US" sz="2800" dirty="0" smtClean="0">
                <a:latin typeface="+mn-ea"/>
                <a:ea typeface="+mn-ea"/>
                <a:cs typeface="Noto Sans Mono CJK TC Bold"/>
              </a:rPr>
              <a:t>利用</a:t>
            </a:r>
            <a:r>
              <a:rPr lang="zh-TW" altLang="en-US" sz="2800" dirty="0">
                <a:latin typeface="+mn-ea"/>
                <a:ea typeface="+mn-ea"/>
                <a:cs typeface="Noto Sans Mono CJK TC Bold"/>
              </a:rPr>
              <a:t>督辦公務車維修採購機會索要不當利益</a:t>
            </a:r>
          </a:p>
        </p:txBody>
      </p:sp>
      <p:sp>
        <p:nvSpPr>
          <p:cNvPr id="8198" name="文字方塊 19">
            <a:extLst>
              <a:ext uri="{FF2B5EF4-FFF2-40B4-BE49-F238E27FC236}">
                <a16:creationId xmlns:a16="http://schemas.microsoft.com/office/drawing/2014/main" xmlns="" id="{0B0230B1-A8DB-4486-8165-1141301762E2}"/>
              </a:ext>
            </a:extLst>
          </p:cNvPr>
          <p:cNvSpPr txBox="1">
            <a:spLocks noChangeArrowheads="1"/>
          </p:cNvSpPr>
          <p:nvPr/>
        </p:nvSpPr>
        <p:spPr bwMode="auto">
          <a:xfrm>
            <a:off x="-6327775" y="2844800"/>
            <a:ext cx="55943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a:latin typeface="Noto Sans TC Light"/>
                <a:ea typeface="Noto Sans TC Light"/>
                <a:cs typeface="Noto Sans TC Light"/>
              </a:rPr>
              <a:t>　　</a:t>
            </a:r>
            <a:endParaRPr lang="zh-TW" altLang="zh-TW" sz="1200">
              <a:latin typeface="Noto Sans TC Light"/>
              <a:ea typeface="Noto Sans TC Light"/>
              <a:cs typeface="Noto Sans TC Light"/>
            </a:endParaRPr>
          </a:p>
        </p:txBody>
      </p:sp>
      <p:grpSp>
        <p:nvGrpSpPr>
          <p:cNvPr id="9" name="群組 8">
            <a:extLst>
              <a:ext uri="{FF2B5EF4-FFF2-40B4-BE49-F238E27FC236}">
                <a16:creationId xmlns:a16="http://schemas.microsoft.com/office/drawing/2014/main" xmlns="" id="{EDA1954C-920F-4C01-88EB-B483629453E5}"/>
              </a:ext>
            </a:extLst>
          </p:cNvPr>
          <p:cNvGrpSpPr/>
          <p:nvPr/>
        </p:nvGrpSpPr>
        <p:grpSpPr>
          <a:xfrm>
            <a:off x="23520" y="1630936"/>
            <a:ext cx="1924990" cy="553998"/>
            <a:chOff x="23520" y="1461205"/>
            <a:chExt cx="1924990" cy="553998"/>
          </a:xfrm>
          <a:solidFill>
            <a:schemeClr val="bg2"/>
          </a:solidFill>
        </p:grpSpPr>
        <p:sp>
          <p:nvSpPr>
            <p:cNvPr id="114" name="矩形 113">
              <a:extLst>
                <a:ext uri="{FF2B5EF4-FFF2-40B4-BE49-F238E27FC236}">
                  <a16:creationId xmlns:a16="http://schemas.microsoft.com/office/drawing/2014/main" xmlns="" id="{99445E56-4178-4B0D-9256-70A7E3EFDC57}"/>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889AEAB5-6209-44BF-B8B3-582B4F15DEB4}"/>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0735FA4C-AE4E-44A4-841C-F9F6A263CE78}"/>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8200" name="文字方塊 7">
            <a:extLst>
              <a:ext uri="{FF2B5EF4-FFF2-40B4-BE49-F238E27FC236}">
                <a16:creationId xmlns:a16="http://schemas.microsoft.com/office/drawing/2014/main" xmlns="" id="{82F5E9DA-A54C-4E66-8870-F6B88C5B579E}"/>
              </a:ext>
            </a:extLst>
          </p:cNvPr>
          <p:cNvSpPr txBox="1">
            <a:spLocks noChangeArrowheads="1"/>
          </p:cNvSpPr>
          <p:nvPr/>
        </p:nvSpPr>
        <p:spPr bwMode="auto">
          <a:xfrm>
            <a:off x="23520" y="5750892"/>
            <a:ext cx="6830060" cy="265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一、與其職務有利害關係之相關人員不當接觸：</a:t>
            </a:r>
          </a:p>
          <a:p>
            <a:pPr marL="358775" algn="just" eaLnBrk="1" hangingPunct="1">
              <a:lnSpc>
                <a:spcPts val="2500"/>
              </a:lnSpc>
            </a:pPr>
            <a:r>
              <a:rPr lang="zh-TW" altLang="en-US" sz="1400" dirty="0" smtClean="0">
                <a:latin typeface="+mn-ea"/>
                <a:ea typeface="+mn-ea"/>
                <a:cs typeface="Noto Sans TC Light"/>
              </a:rPr>
              <a:t>甲</a:t>
            </a:r>
            <a:r>
              <a:rPr lang="zh-TW" altLang="en-US" sz="1400" dirty="0">
                <a:latin typeface="+mn-ea"/>
                <a:ea typeface="+mn-ea"/>
                <a:cs typeface="Noto Sans TC Light"/>
              </a:rPr>
              <a:t>與廠商代表間互動行為未維持雙方應有之分際。所謂「不當接觸」係指公務員與其職務有利害關係之相關人員私下接觸如餐會、聯誼、打高爾夫球、出遊、出國等互動行為，造成外界質疑</a:t>
            </a:r>
            <a:r>
              <a:rPr lang="zh-TW" altLang="en-US" sz="1400" dirty="0" smtClean="0">
                <a:latin typeface="+mn-ea"/>
                <a:ea typeface="+mn-ea"/>
                <a:cs typeface="Noto Sans TC Light"/>
              </a:rPr>
              <a:t>。</a:t>
            </a:r>
            <a:endParaRPr lang="en-US" altLang="zh-TW" sz="1400" dirty="0" smtClean="0">
              <a:latin typeface="+mn-ea"/>
              <a:ea typeface="+mn-ea"/>
              <a:cs typeface="Noto Sans TC Light"/>
            </a:endParaRPr>
          </a:p>
          <a:p>
            <a:pPr algn="just" eaLnBrk="1" hangingPunct="1">
              <a:lnSpc>
                <a:spcPts val="2500"/>
              </a:lnSpc>
            </a:pPr>
            <a:r>
              <a:rPr lang="zh-TW" altLang="en-US" sz="1400" b="1" dirty="0">
                <a:latin typeface="+mn-ea"/>
                <a:ea typeface="+mn-ea"/>
                <a:cs typeface="Noto Sans TC Light"/>
              </a:rPr>
              <a:t>二、相關法治觀念薄弱：</a:t>
            </a:r>
          </a:p>
          <a:p>
            <a:pPr marL="358775" algn="just" eaLnBrk="1" hangingPunct="1">
              <a:lnSpc>
                <a:spcPts val="2500"/>
              </a:lnSpc>
            </a:pPr>
            <a:r>
              <a:rPr lang="zh-TW" altLang="en-US" sz="1400" dirty="0">
                <a:latin typeface="+mn-ea"/>
                <a:ea typeface="+mn-ea"/>
                <a:cs typeface="Noto Sans TC Light"/>
              </a:rPr>
              <a:t>甲本應廉潔自持，竟利用受命督導採購案後續保固維修及點交事宜之機會，向廠商代表要求招待飲宴，並因而獲有不法利益，背棄國民之託付與期待，更敗壞官箴</a:t>
            </a:r>
            <a:r>
              <a:rPr lang="zh-TW" altLang="en-US" sz="1400" dirty="0" smtClean="0">
                <a:latin typeface="+mn-ea"/>
                <a:ea typeface="+mn-ea"/>
                <a:cs typeface="Noto Sans TC Light"/>
              </a:rPr>
              <a:t>。</a:t>
            </a:r>
            <a:endParaRPr lang="zh-TW" altLang="en-US" sz="1400" dirty="0">
              <a:latin typeface="+mn-ea"/>
              <a:ea typeface="+mn-ea"/>
              <a:cs typeface="Noto Sans TC Light"/>
            </a:endParaRPr>
          </a:p>
        </p:txBody>
      </p:sp>
      <p:grpSp>
        <p:nvGrpSpPr>
          <p:cNvPr id="38" name="群組 37">
            <a:extLst>
              <a:ext uri="{FF2B5EF4-FFF2-40B4-BE49-F238E27FC236}">
                <a16:creationId xmlns:a16="http://schemas.microsoft.com/office/drawing/2014/main" xmlns="" id="{777A5ADB-E3F1-4DE1-85B4-066C17E724A4}"/>
              </a:ext>
            </a:extLst>
          </p:cNvPr>
          <p:cNvGrpSpPr/>
          <p:nvPr/>
        </p:nvGrpSpPr>
        <p:grpSpPr>
          <a:xfrm>
            <a:off x="23520" y="5195765"/>
            <a:ext cx="1924990" cy="553998"/>
            <a:chOff x="23520" y="1461205"/>
            <a:chExt cx="1924990" cy="553998"/>
          </a:xfrm>
          <a:solidFill>
            <a:schemeClr val="bg2"/>
          </a:solidFill>
        </p:grpSpPr>
        <p:sp>
          <p:nvSpPr>
            <p:cNvPr id="39" name="矩形 38">
              <a:extLst>
                <a:ext uri="{FF2B5EF4-FFF2-40B4-BE49-F238E27FC236}">
                  <a16:creationId xmlns:a16="http://schemas.microsoft.com/office/drawing/2014/main" xmlns="" id="{2C48C7B4-6EA3-4D20-9BE6-21A5EB42F1B7}"/>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40" name="文字方塊 39">
              <a:extLst>
                <a:ext uri="{FF2B5EF4-FFF2-40B4-BE49-F238E27FC236}">
                  <a16:creationId xmlns:a16="http://schemas.microsoft.com/office/drawing/2014/main" xmlns="" id="{8E64288E-40A9-4A90-817A-01E68FFA10C5}"/>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41" name="直線接點 40">
              <a:extLst>
                <a:ext uri="{FF2B5EF4-FFF2-40B4-BE49-F238E27FC236}">
                  <a16:creationId xmlns:a16="http://schemas.microsoft.com/office/drawing/2014/main" xmlns="" id="{D9E379A3-87F0-4D02-AC5E-D7EC627055BE}"/>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8203" name="文字方塊 23">
            <a:extLst>
              <a:ext uri="{FF2B5EF4-FFF2-40B4-BE49-F238E27FC236}">
                <a16:creationId xmlns:a16="http://schemas.microsoft.com/office/drawing/2014/main" xmlns="" id="{90A70989-F9F0-4824-AEA5-756E17A67856}"/>
              </a:ext>
            </a:extLst>
          </p:cNvPr>
          <p:cNvSpPr txBox="1">
            <a:spLocks noChangeArrowheads="1"/>
          </p:cNvSpPr>
          <p:nvPr/>
        </p:nvSpPr>
        <p:spPr bwMode="auto">
          <a:xfrm>
            <a:off x="3325813" y="9653588"/>
            <a:ext cx="2632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a:t>
            </a:r>
            <a:endParaRPr lang="zh-TW" altLang="en-US" sz="1600" dirty="0">
              <a:latin typeface="Impact" panose="020B0806030902050204" pitchFamily="34" charset="0"/>
            </a:endParaRPr>
          </a:p>
        </p:txBody>
      </p:sp>
      <p:sp>
        <p:nvSpPr>
          <p:cNvPr id="8204" name="Rectangle 3">
            <a:extLst>
              <a:ext uri="{FF2B5EF4-FFF2-40B4-BE49-F238E27FC236}">
                <a16:creationId xmlns:a16="http://schemas.microsoft.com/office/drawing/2014/main" xmlns="" id="{5E5C9B65-E3D1-485C-AAEC-E8894E7FFFBB}"/>
              </a:ext>
            </a:extLst>
          </p:cNvPr>
          <p:cNvSpPr>
            <a:spLocks noChangeArrowheads="1"/>
          </p:cNvSpPr>
          <p:nvPr/>
        </p:nvSpPr>
        <p:spPr bwMode="auto">
          <a:xfrm>
            <a:off x="0" y="2323827"/>
            <a:ext cx="6853580"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lvl="0"/>
            <a:r>
              <a:rPr lang="zh-TW" altLang="zh-TW" sz="1400" dirty="0"/>
              <a:t>消防機關科長甲受指派在汽車修理廠駐廠數日，實地督導負壓隔離救護車採購案後續保固維修及點交等事宜，明知公務員應誠實清廉，且不應接受業者招待，以免執行職務之公正性受到質疑，竟利用其職務上之機會，於專案保固維修會議後，向廠商代表表示希望能至特定酒店看看，並要求招待飲宴。</a:t>
            </a:r>
          </a:p>
          <a:p>
            <a:pPr lvl="0"/>
            <a:r>
              <a:rPr lang="zh-TW" altLang="zh-TW" sz="1400" dirty="0"/>
              <a:t>該廠商代表為免維修過程遭受刁難，遂請該採購案相關廠商副理先開車載甲至西部牛仔店招待飲宴，並開</a:t>
            </a:r>
            <a:r>
              <a:rPr lang="en-US" altLang="zh-TW" sz="1400" dirty="0"/>
              <a:t>1</a:t>
            </a:r>
            <a:r>
              <a:rPr lang="zh-TW" altLang="zh-TW" sz="1400" dirty="0"/>
              <a:t>瓶價值新臺幣</a:t>
            </a:r>
            <a:r>
              <a:rPr lang="en-US" altLang="zh-TW" sz="1400" dirty="0"/>
              <a:t>(</a:t>
            </a:r>
            <a:r>
              <a:rPr lang="zh-TW" altLang="zh-TW" sz="1400" dirty="0"/>
              <a:t>下同</a:t>
            </a:r>
            <a:r>
              <a:rPr lang="en-US" altLang="zh-TW" sz="1400" dirty="0"/>
              <a:t>)</a:t>
            </a:r>
            <a:r>
              <a:rPr lang="zh-TW" altLang="zh-TW" sz="1400" dirty="0"/>
              <a:t>數千元之紅酒，費用共計</a:t>
            </a:r>
            <a:r>
              <a:rPr lang="en-US" altLang="zh-TW" sz="1400" dirty="0"/>
              <a:t>19,800</a:t>
            </a:r>
            <a:r>
              <a:rPr lang="zh-TW" altLang="zh-TW" sz="1400" dirty="0"/>
              <a:t>元，由該廠商代表及副理共同結帳。</a:t>
            </a:r>
          </a:p>
          <a:p>
            <a:pPr lvl="0"/>
            <a:r>
              <a:rPr lang="zh-TW" altLang="zh-TW" sz="1400" dirty="0"/>
              <a:t>飲宴結束後，甲再要求該廠商代表招待至其他酒店作樂，該廠商代表不願再多花錢招待甲，由副理駕車在市區兜圈子，因甲一再糾纏，該廠商代表迫於無奈，乃至有女陪侍之</a:t>
            </a:r>
            <a:r>
              <a:rPr lang="en-US" altLang="zh-TW" sz="1400" dirty="0"/>
              <a:t>KTV</a:t>
            </a:r>
            <a:r>
              <a:rPr lang="zh-TW" altLang="zh-TW" sz="1400" dirty="0"/>
              <a:t>飲酒作樂，席間並點</a:t>
            </a:r>
            <a:r>
              <a:rPr lang="en-US" altLang="zh-TW" sz="1400" dirty="0"/>
              <a:t>2</a:t>
            </a:r>
            <a:r>
              <a:rPr lang="zh-TW" altLang="zh-TW" sz="1400" dirty="0"/>
              <a:t>位小姐坐檯，花費總計</a:t>
            </a:r>
            <a:r>
              <a:rPr lang="en-US" altLang="zh-TW" sz="1400" dirty="0"/>
              <a:t>13,000</a:t>
            </a:r>
            <a:r>
              <a:rPr lang="zh-TW" altLang="zh-TW" sz="1400" dirty="0"/>
              <a:t>元，由該廠商代表全數支付。</a:t>
            </a:r>
          </a:p>
          <a:p>
            <a:r>
              <a:rPr lang="zh-TW" altLang="zh-TW" sz="1400" dirty="0" smtClean="0"/>
              <a:t>上</a:t>
            </a:r>
            <a:r>
              <a:rPr lang="zh-TW" altLang="zh-TW" sz="1400" dirty="0"/>
              <a:t>開犯行經檢察官認定甲犯貪污治罪條例之對於職務上行為收受不正利益罪提起公訴。</a:t>
            </a:r>
            <a:endParaRPr lang="zh-TW" altLang="en-US" sz="1400" dirty="0">
              <a:latin typeface="+mn-ea"/>
              <a:ea typeface="+mn-ea"/>
              <a:cs typeface="Noto Sans TC Light"/>
            </a:endParaRPr>
          </a:p>
        </p:txBody>
      </p:sp>
      <p:pic>
        <p:nvPicPr>
          <p:cNvPr id="3" name="圖片 2">
            <a:extLst>
              <a:ext uri="{FF2B5EF4-FFF2-40B4-BE49-F238E27FC236}">
                <a16:creationId xmlns:a16="http://schemas.microsoft.com/office/drawing/2014/main" xmlns="" id="{CD831921-F711-4452-8497-6CCFD143DF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3050" y="8473952"/>
            <a:ext cx="1404950" cy="1195934"/>
          </a:xfrm>
          <a:prstGeom prst="rect">
            <a:avLst/>
          </a:prstGeom>
        </p:spPr>
      </p:pic>
      <p:sp>
        <p:nvSpPr>
          <p:cNvPr id="30" name="文字方塊 29">
            <a:extLst>
              <a:ext uri="{FF2B5EF4-FFF2-40B4-BE49-F238E27FC236}">
                <a16:creationId xmlns:a16="http://schemas.microsoft.com/office/drawing/2014/main" xmlns="" id="{2AC7F892-2160-417E-AC74-EC8283C9956F}"/>
              </a:ext>
            </a:extLst>
          </p:cNvPr>
          <p:cNvSpPr txBox="1"/>
          <p:nvPr/>
        </p:nvSpPr>
        <p:spPr>
          <a:xfrm>
            <a:off x="3519169" y="6554558"/>
            <a:ext cx="243978" cy="215444"/>
          </a:xfrm>
          <a:prstGeom prst="rect">
            <a:avLst/>
          </a:prstGeom>
          <a:noFill/>
        </p:spPr>
        <p:txBody>
          <a:bodyPr wrap="square" rtlCol="0">
            <a:spAutoFit/>
          </a:bodyPr>
          <a:lstStyle/>
          <a:p>
            <a:r>
              <a:rPr lang="en-US" altLang="zh-TW" sz="800" dirty="0">
                <a:latin typeface="+mn-ea"/>
                <a:ea typeface="+mn-ea"/>
              </a:rPr>
              <a:t>1</a:t>
            </a:r>
            <a:endParaRPr lang="zh-TW" altLang="en-US" sz="800" dirty="0">
              <a:latin typeface="+mn-ea"/>
              <a:ea typeface="+mn-ea"/>
            </a:endParaRPr>
          </a:p>
        </p:txBody>
      </p:sp>
      <p:pic>
        <p:nvPicPr>
          <p:cNvPr id="23" name="圖片 22"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8"/>
            <a:ext cx="1705919" cy="1382448"/>
          </a:xfrm>
          <a:prstGeom prst="rect">
            <a:avLst/>
          </a:prstGeom>
          <a:solidFill>
            <a:schemeClr val="bg1"/>
          </a:solidFill>
          <a:ln>
            <a:noFill/>
          </a:ln>
          <a:extLst>
            <a:ext uri="{53640926-AAD7-44D8-BBD7-CCE9431645EC}">
              <a14:shadowObscured xmlns:a14="http://schemas.microsoft.com/office/drawing/2010/main"/>
            </a:ext>
          </a:extLst>
        </p:spPr>
      </p:pic>
      <p:sp>
        <p:nvSpPr>
          <p:cNvPr id="24" name="文字方塊 2">
            <a:extLst>
              <a:ext uri="{FF2B5EF4-FFF2-40B4-BE49-F238E27FC236}">
                <a16:creationId xmlns:a16="http://schemas.microsoft.com/office/drawing/2014/main" xmlns="" id="{66E5EAA5-5573-463F-9400-6DEA6401FFE6}"/>
              </a:ext>
            </a:extLst>
          </p:cNvPr>
          <p:cNvSpPr txBox="1">
            <a:spLocks noChangeArrowheads="1"/>
          </p:cNvSpPr>
          <p:nvPr/>
        </p:nvSpPr>
        <p:spPr bwMode="auto">
          <a:xfrm>
            <a:off x="1652147" y="47992"/>
            <a:ext cx="500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b="1" dirty="0" smtClean="0">
                <a:latin typeface="+mj-ea"/>
                <a:ea typeface="+mj-ea"/>
                <a:cs typeface="Noto Sans Mono CJK TC Bold"/>
              </a:rPr>
              <a:t>採購篇</a:t>
            </a:r>
            <a:endParaRPr lang="zh-TW" altLang="en-US" sz="2800" b="1" dirty="0">
              <a:latin typeface="+mj-ea"/>
              <a:ea typeface="+mj-ea"/>
              <a:cs typeface="Noto Sans Mono CJK TC Bold"/>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68BCDC33-1839-4267-8A76-3653F1030FDC}"/>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1DDF8DCF-C0BE-4947-AEB3-C065E2217019}"/>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TW" altLang="en-US" sz="2000" b="1" dirty="0">
                <a:solidFill>
                  <a:schemeClr val="tx1"/>
                </a:solidFill>
              </a:rPr>
              <a:t>利用督辦公務車維修採購機會索要不當利益</a:t>
            </a:r>
          </a:p>
        </p:txBody>
      </p:sp>
      <p:grpSp>
        <p:nvGrpSpPr>
          <p:cNvPr id="9220" name="群組 37">
            <a:extLst>
              <a:ext uri="{FF2B5EF4-FFF2-40B4-BE49-F238E27FC236}">
                <a16:creationId xmlns:a16="http://schemas.microsoft.com/office/drawing/2014/main" xmlns="" id="{5A1E80CD-BA8F-4566-93F2-A0D558961021}"/>
              </a:ext>
            </a:extLst>
          </p:cNvPr>
          <p:cNvGrpSpPr>
            <a:grpSpLocks/>
          </p:cNvGrpSpPr>
          <p:nvPr/>
        </p:nvGrpSpPr>
        <p:grpSpPr bwMode="auto">
          <a:xfrm>
            <a:off x="0" y="899320"/>
            <a:ext cx="1925638" cy="554038"/>
            <a:chOff x="23520" y="1461205"/>
            <a:chExt cx="1924990" cy="553998"/>
          </a:xfrm>
        </p:grpSpPr>
        <p:sp>
          <p:nvSpPr>
            <p:cNvPr id="39" name="矩形 38">
              <a:extLst>
                <a:ext uri="{FF2B5EF4-FFF2-40B4-BE49-F238E27FC236}">
                  <a16:creationId xmlns:a16="http://schemas.microsoft.com/office/drawing/2014/main" xmlns="" id="{40130886-4CE3-471D-BCE1-2328EA5E11AC}"/>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9233" name="文字方塊 39">
              <a:extLst>
                <a:ext uri="{FF2B5EF4-FFF2-40B4-BE49-F238E27FC236}">
                  <a16:creationId xmlns:a16="http://schemas.microsoft.com/office/drawing/2014/main" xmlns="" id="{0E5257CB-490C-417C-8D03-71911182CB47}"/>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防治</a:t>
              </a:r>
              <a:r>
                <a:rPr lang="zh-TW" altLang="en-US" sz="2000" b="1" dirty="0">
                  <a:solidFill>
                    <a:schemeClr val="tx2"/>
                  </a:solidFill>
                  <a:latin typeface="Noto Sans Mono CJK TC Bold"/>
                  <a:ea typeface="Noto Sans Mono CJK TC Bold"/>
                  <a:cs typeface="Noto Sans Mono CJK TC Bold"/>
                </a:rPr>
                <a:t>措施</a:t>
              </a:r>
              <a:endParaRPr lang="en-US" altLang="zh-TW" sz="2000" b="1" dirty="0">
                <a:solidFill>
                  <a:schemeClr val="tx2"/>
                </a:solidFill>
                <a:latin typeface="Noto Sans Mono CJK TC Bold"/>
                <a:ea typeface="Noto Sans Mono CJK TC Bold"/>
                <a:cs typeface="Noto Sans Mono CJK TC Bold"/>
              </a:endParaRPr>
            </a:p>
          </p:txBody>
        </p:sp>
        <p:cxnSp>
          <p:nvCxnSpPr>
            <p:cNvPr id="41" name="直線接點 40">
              <a:extLst>
                <a:ext uri="{FF2B5EF4-FFF2-40B4-BE49-F238E27FC236}">
                  <a16:creationId xmlns:a16="http://schemas.microsoft.com/office/drawing/2014/main" xmlns="" id="{D6F5EA24-27C2-4C4F-8AE7-7F556EA4F1FE}"/>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9221" name="文字方塊 20">
            <a:extLst>
              <a:ext uri="{FF2B5EF4-FFF2-40B4-BE49-F238E27FC236}">
                <a16:creationId xmlns:a16="http://schemas.microsoft.com/office/drawing/2014/main" xmlns="" id="{1A373464-4915-4675-9D9E-56E0C727DC78}"/>
              </a:ext>
            </a:extLst>
          </p:cNvPr>
          <p:cNvSpPr txBox="1">
            <a:spLocks noChangeArrowheads="1"/>
          </p:cNvSpPr>
          <p:nvPr/>
        </p:nvSpPr>
        <p:spPr bwMode="auto">
          <a:xfrm>
            <a:off x="57150" y="1556413"/>
            <a:ext cx="6105525" cy="426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一、職務輪調：</a:t>
            </a:r>
            <a:r>
              <a:rPr lang="zh-TW" altLang="en-US" sz="1400" b="0" i="0" dirty="0" smtClean="0">
                <a:solidFill>
                  <a:srgbClr val="222222"/>
                </a:solidFill>
                <a:effectLst/>
                <a:latin typeface="+mn-ea"/>
                <a:ea typeface="+mn-ea"/>
              </a:rPr>
              <a:t>      </a:t>
            </a:r>
            <a:endParaRPr lang="en-US" altLang="zh-TW" sz="1400" b="0" i="0" dirty="0" smtClean="0">
              <a:solidFill>
                <a:srgbClr val="222222"/>
              </a:solidFill>
              <a:effectLst/>
              <a:latin typeface="+mn-ea"/>
              <a:ea typeface="+mn-ea"/>
            </a:endParaRPr>
          </a:p>
          <a:p>
            <a:pPr marL="358775" algn="just" eaLnBrk="1" hangingPunct="1">
              <a:lnSpc>
                <a:spcPts val="2500"/>
              </a:lnSpc>
            </a:pPr>
            <a:r>
              <a:rPr lang="zh-TW" altLang="en-US" sz="1400" dirty="0">
                <a:solidFill>
                  <a:srgbClr val="222222"/>
                </a:solidFill>
                <a:latin typeface="+mn-ea"/>
                <a:ea typeface="+mn-ea"/>
              </a:rPr>
              <a:t>人員久任一職易發生倦怠現象或因循行事而失去外部監督效能，宜適時調整職務，避免同仁長時間接觸特定廠商，如發現有違法失職之虞，應立即處置</a:t>
            </a:r>
            <a:r>
              <a:rPr lang="zh-TW" altLang="en-US" sz="1400" dirty="0" smtClean="0">
                <a:solidFill>
                  <a:srgbClr val="222222"/>
                </a:solidFill>
                <a:latin typeface="+mn-ea"/>
                <a:ea typeface="+mn-ea"/>
              </a:rPr>
              <a:t>。</a:t>
            </a:r>
            <a:endParaRPr lang="en-US" altLang="zh-TW" sz="1400" dirty="0">
              <a:solidFill>
                <a:srgbClr val="222222"/>
              </a:solidFill>
              <a:latin typeface="+mn-ea"/>
              <a:ea typeface="+mn-ea"/>
            </a:endParaRPr>
          </a:p>
          <a:p>
            <a:pPr algn="just" eaLnBrk="1" hangingPunct="1">
              <a:lnSpc>
                <a:spcPts val="2500"/>
              </a:lnSpc>
            </a:pPr>
            <a:r>
              <a:rPr lang="zh-TW" altLang="en-US" sz="1400" b="1" dirty="0">
                <a:latin typeface="+mn-ea"/>
                <a:ea typeface="+mn-ea"/>
                <a:cs typeface="Noto Sans TC Light"/>
              </a:rPr>
              <a:t>二、依法行政，整飭風紀</a:t>
            </a:r>
            <a:r>
              <a:rPr lang="zh-TW" altLang="en-US" sz="1400" b="1" dirty="0" smtClean="0">
                <a:latin typeface="+mn-ea"/>
                <a:ea typeface="+mn-ea"/>
                <a:cs typeface="Noto Sans TC Light"/>
              </a:rPr>
              <a:t>：</a:t>
            </a:r>
            <a:endParaRPr lang="en-US" altLang="zh-TW" sz="1400" b="1" dirty="0" smtClean="0">
              <a:latin typeface="+mn-ea"/>
              <a:ea typeface="+mn-ea"/>
              <a:cs typeface="Noto Sans TC Light"/>
            </a:endParaRPr>
          </a:p>
          <a:p>
            <a:pPr marL="358775" algn="just" eaLnBrk="1" hangingPunct="1">
              <a:lnSpc>
                <a:spcPts val="2500"/>
              </a:lnSpc>
            </a:pPr>
            <a:r>
              <a:rPr lang="zh-TW" altLang="en-US" sz="1400" dirty="0" smtClean="0">
                <a:latin typeface="+mn-ea"/>
                <a:ea typeface="+mn-ea"/>
                <a:cs typeface="Noto Sans TC Light"/>
              </a:rPr>
              <a:t>對</a:t>
            </a:r>
            <a:r>
              <a:rPr lang="zh-TW" altLang="en-US" sz="1400" dirty="0">
                <a:latin typeface="+mn-ea"/>
                <a:ea typeface="+mn-ea"/>
                <a:cs typeface="Noto Sans TC Light"/>
              </a:rPr>
              <a:t>涉嫌不法之人員，從重嚴處、絕不寬貸，才能樹立有尊嚴、有清廉之消防人員形象。另對於收支顯不相符等有風紀顧慮人員應先期前列冊輔導。</a:t>
            </a:r>
          </a:p>
          <a:p>
            <a:pPr algn="just" eaLnBrk="1" hangingPunct="1">
              <a:lnSpc>
                <a:spcPts val="2500"/>
              </a:lnSpc>
            </a:pPr>
            <a:r>
              <a:rPr lang="zh-TW" altLang="en-US" sz="1400" b="1" dirty="0">
                <a:latin typeface="+mn-ea"/>
                <a:ea typeface="+mn-ea"/>
                <a:cs typeface="Noto Sans TC Light"/>
              </a:rPr>
              <a:t>三、持續廉政宣導</a:t>
            </a:r>
            <a:r>
              <a:rPr lang="zh-TW" altLang="en-US" sz="1400" b="1" dirty="0" smtClean="0">
                <a:latin typeface="+mn-ea"/>
                <a:ea typeface="+mn-ea"/>
                <a:cs typeface="Noto Sans TC Light"/>
              </a:rPr>
              <a:t>：</a:t>
            </a:r>
            <a:endParaRPr lang="en-US" altLang="zh-TW" sz="1400" b="1" dirty="0" smtClean="0">
              <a:latin typeface="+mn-ea"/>
              <a:ea typeface="+mn-ea"/>
              <a:cs typeface="Noto Sans TC Light"/>
            </a:endParaRPr>
          </a:p>
          <a:p>
            <a:pPr marL="358775" algn="just" eaLnBrk="1" hangingPunct="1">
              <a:lnSpc>
                <a:spcPts val="2500"/>
              </a:lnSpc>
            </a:pPr>
            <a:r>
              <a:rPr lang="zh-TW" altLang="en-US" sz="1400" dirty="0" smtClean="0">
                <a:latin typeface="+mn-ea"/>
                <a:ea typeface="+mn-ea"/>
                <a:cs typeface="Noto Sans TC Light"/>
              </a:rPr>
              <a:t>結合</a:t>
            </a:r>
            <a:r>
              <a:rPr lang="zh-TW" altLang="en-US" sz="1400" dirty="0">
                <a:latin typeface="+mn-ea"/>
                <a:ea typeface="+mn-ea"/>
                <a:cs typeface="Noto Sans TC Light"/>
              </a:rPr>
              <a:t>機關資源及業務特性，擇定公務倫理、圖利與便民、違法違規態樣等主題之宣導教材，進行專案宣講，建立同仁正確法律知識，避免誤觸法網，使其勇於任事，以提升機關廉潔形象。</a:t>
            </a:r>
          </a:p>
          <a:p>
            <a:pPr algn="just" eaLnBrk="1" hangingPunct="1">
              <a:lnSpc>
                <a:spcPts val="2500"/>
              </a:lnSpc>
            </a:pPr>
            <a:endParaRPr lang="zh-TW" altLang="zh-TW" sz="1400" dirty="0">
              <a:latin typeface="Noto Sans TC Light"/>
              <a:ea typeface="Noto Sans TC Light"/>
              <a:cs typeface="Noto Sans TC Light"/>
            </a:endParaRPr>
          </a:p>
        </p:txBody>
      </p:sp>
      <p:sp>
        <p:nvSpPr>
          <p:cNvPr id="17" name="矩形 16">
            <a:extLst>
              <a:ext uri="{FF2B5EF4-FFF2-40B4-BE49-F238E27FC236}">
                <a16:creationId xmlns:a16="http://schemas.microsoft.com/office/drawing/2014/main" xmlns="" id="{D3173519-03BF-4A2F-9675-0595B2216D57}"/>
              </a:ext>
            </a:extLst>
          </p:cNvPr>
          <p:cNvSpPr/>
          <p:nvPr/>
        </p:nvSpPr>
        <p:spPr>
          <a:xfrm>
            <a:off x="-103187" y="9709150"/>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9223" name="文字方塊 17">
            <a:extLst>
              <a:ext uri="{FF2B5EF4-FFF2-40B4-BE49-F238E27FC236}">
                <a16:creationId xmlns:a16="http://schemas.microsoft.com/office/drawing/2014/main" xmlns="" id="{80481065-AD98-4844-AF42-5690639B7CB7}"/>
              </a:ext>
            </a:extLst>
          </p:cNvPr>
          <p:cNvSpPr txBox="1">
            <a:spLocks noChangeArrowheads="1"/>
          </p:cNvSpPr>
          <p:nvPr/>
        </p:nvSpPr>
        <p:spPr bwMode="auto">
          <a:xfrm>
            <a:off x="3325813" y="965358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a:t>
            </a:r>
            <a:endParaRPr lang="zh-TW" altLang="en-US" sz="1600" dirty="0">
              <a:latin typeface="Impact" panose="020B0806030902050204" pitchFamily="34" charset="0"/>
            </a:endParaRPr>
          </a:p>
        </p:txBody>
      </p:sp>
      <p:grpSp>
        <p:nvGrpSpPr>
          <p:cNvPr id="9224" name="群組 13">
            <a:extLst>
              <a:ext uri="{FF2B5EF4-FFF2-40B4-BE49-F238E27FC236}">
                <a16:creationId xmlns:a16="http://schemas.microsoft.com/office/drawing/2014/main" xmlns="" id="{D042E014-D166-4ADF-9B74-AF0A3272D4FE}"/>
              </a:ext>
            </a:extLst>
          </p:cNvPr>
          <p:cNvGrpSpPr>
            <a:grpSpLocks/>
          </p:cNvGrpSpPr>
          <p:nvPr/>
        </p:nvGrpSpPr>
        <p:grpSpPr bwMode="auto">
          <a:xfrm>
            <a:off x="-16675" y="5560173"/>
            <a:ext cx="1925638" cy="554037"/>
            <a:chOff x="23520" y="1461205"/>
            <a:chExt cx="1924990" cy="553998"/>
          </a:xfrm>
        </p:grpSpPr>
        <p:sp>
          <p:nvSpPr>
            <p:cNvPr id="15" name="矩形 14">
              <a:extLst>
                <a:ext uri="{FF2B5EF4-FFF2-40B4-BE49-F238E27FC236}">
                  <a16:creationId xmlns:a16="http://schemas.microsoft.com/office/drawing/2014/main" xmlns="" id="{B0E4E932-0A3F-4C87-999B-734972C7E4FE}"/>
                </a:ext>
              </a:extLst>
            </p:cNvPr>
            <p:cNvSpPr/>
            <p:nvPr/>
          </p:nvSpPr>
          <p:spPr>
            <a:xfrm>
              <a:off x="23520" y="1510414"/>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9230" name="文字方塊 15">
              <a:extLst>
                <a:ext uri="{FF2B5EF4-FFF2-40B4-BE49-F238E27FC236}">
                  <a16:creationId xmlns:a16="http://schemas.microsoft.com/office/drawing/2014/main" xmlns="" id="{05071D40-4BDC-43B9-B93D-B891B74A3338}"/>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19" name="直線接點 18">
              <a:extLst>
                <a:ext uri="{FF2B5EF4-FFF2-40B4-BE49-F238E27FC236}">
                  <a16:creationId xmlns:a16="http://schemas.microsoft.com/office/drawing/2014/main" xmlns="" id="{C01922BA-8EC5-4876-8258-E3A64FBFB0C2}"/>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cxnSp>
        <p:nvCxnSpPr>
          <p:cNvPr id="22" name="直線接點 21">
            <a:extLst>
              <a:ext uri="{FF2B5EF4-FFF2-40B4-BE49-F238E27FC236}">
                <a16:creationId xmlns:a16="http://schemas.microsoft.com/office/drawing/2014/main" xmlns="" id="{3788507E-53BD-4346-902F-DA48B477BB06}"/>
              </a:ext>
            </a:extLst>
          </p:cNvPr>
          <p:cNvCxnSpPr/>
          <p:nvPr/>
        </p:nvCxnSpPr>
        <p:spPr>
          <a:xfrm flipV="1">
            <a:off x="340646" y="8534892"/>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3" name="文字方塊 22">
            <a:extLst>
              <a:ext uri="{FF2B5EF4-FFF2-40B4-BE49-F238E27FC236}">
                <a16:creationId xmlns:a16="http://schemas.microsoft.com/office/drawing/2014/main" xmlns="" id="{8BC0447B-591B-42DC-A6F7-0B95213DA8F0}"/>
              </a:ext>
            </a:extLst>
          </p:cNvPr>
          <p:cNvSpPr txBox="1"/>
          <p:nvPr/>
        </p:nvSpPr>
        <p:spPr>
          <a:xfrm>
            <a:off x="145250" y="8635350"/>
            <a:ext cx="6437870" cy="759182"/>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smtClean="0">
                <a:latin typeface="+mn-ea"/>
                <a:ea typeface="+mn-ea"/>
              </a:rPr>
              <a:t>註</a:t>
            </a:r>
            <a:r>
              <a:rPr lang="en-US" altLang="zh-TW" sz="1050" dirty="0" smtClean="0">
                <a:latin typeface="+mn-ea"/>
                <a:ea typeface="+mn-ea"/>
              </a:rPr>
              <a:t>：</a:t>
            </a:r>
            <a:r>
              <a:rPr lang="zh-TW" altLang="en-US" sz="1050" dirty="0">
                <a:latin typeface="+mn-ea"/>
                <a:ea typeface="+mn-ea"/>
              </a:rPr>
              <a:t>本案經臺灣</a:t>
            </a:r>
            <a:r>
              <a:rPr lang="zh-TW" altLang="en-US" sz="1050" dirty="0" smtClean="0">
                <a:latin typeface="+mn-ea"/>
                <a:ea typeface="+mn-ea"/>
              </a:rPr>
              <a:t>高雄檢察署以</a:t>
            </a:r>
            <a:r>
              <a:rPr lang="en-US" altLang="zh-TW" sz="1050" dirty="0" smtClean="0">
                <a:latin typeface="+mn-ea"/>
                <a:ea typeface="+mn-ea"/>
              </a:rPr>
              <a:t>97</a:t>
            </a:r>
            <a:r>
              <a:rPr lang="zh-TW" altLang="en-US" sz="1050" dirty="0">
                <a:latin typeface="+mn-ea"/>
                <a:ea typeface="+mn-ea"/>
              </a:rPr>
              <a:t>年度偵字第</a:t>
            </a:r>
            <a:r>
              <a:rPr lang="en-US" altLang="zh-TW" sz="1050" dirty="0">
                <a:latin typeface="+mn-ea"/>
                <a:ea typeface="+mn-ea"/>
              </a:rPr>
              <a:t>10193</a:t>
            </a:r>
            <a:r>
              <a:rPr lang="zh-TW" altLang="en-US" sz="1050" dirty="0" smtClean="0">
                <a:latin typeface="+mn-ea"/>
                <a:ea typeface="+mn-ea"/>
              </a:rPr>
              <a:t>號起訴書提請</a:t>
            </a:r>
            <a:r>
              <a:rPr lang="zh-TW" altLang="en-US" sz="1050" dirty="0">
                <a:latin typeface="+mn-ea"/>
                <a:ea typeface="+mn-ea"/>
              </a:rPr>
              <a:t>公訴，雖經臺灣高雄</a:t>
            </a:r>
            <a:r>
              <a:rPr lang="zh-TW" altLang="en-US" sz="1050" dirty="0" smtClean="0">
                <a:latin typeface="+mn-ea"/>
                <a:ea typeface="+mn-ea"/>
              </a:rPr>
              <a:t>地方法院</a:t>
            </a:r>
            <a:r>
              <a:rPr lang="en-US" altLang="zh-TW" sz="1050" dirty="0" smtClean="0">
                <a:latin typeface="+mn-ea"/>
                <a:ea typeface="+mn-ea"/>
              </a:rPr>
              <a:t>97</a:t>
            </a:r>
            <a:r>
              <a:rPr lang="zh-TW" altLang="en-US" sz="1050" dirty="0" smtClean="0">
                <a:latin typeface="+mn-ea"/>
                <a:ea typeface="+mn-ea"/>
              </a:rPr>
              <a:t>年度訴字第</a:t>
            </a:r>
            <a:r>
              <a:rPr lang="en-US" altLang="zh-TW" sz="1050" dirty="0" smtClean="0">
                <a:latin typeface="+mn-ea"/>
                <a:ea typeface="+mn-ea"/>
              </a:rPr>
              <a:t>926</a:t>
            </a:r>
            <a:r>
              <a:rPr lang="zh-TW" altLang="en-US" sz="1050" dirty="0" smtClean="0">
                <a:latin typeface="+mn-ea"/>
                <a:ea typeface="+mn-ea"/>
              </a:rPr>
              <a:t>號及</a:t>
            </a:r>
            <a:r>
              <a:rPr lang="zh-TW" altLang="en-US" sz="1050" dirty="0">
                <a:latin typeface="+mn-ea"/>
                <a:ea typeface="+mn-ea"/>
              </a:rPr>
              <a:t>臺灣</a:t>
            </a:r>
            <a:r>
              <a:rPr lang="zh-TW" altLang="en-US" sz="1050" dirty="0" smtClean="0">
                <a:latin typeface="+mn-ea"/>
                <a:ea typeface="+mn-ea"/>
              </a:rPr>
              <a:t>高等法院高雄分院</a:t>
            </a:r>
            <a:r>
              <a:rPr lang="en-US" altLang="zh-TW" sz="1050" dirty="0" smtClean="0">
                <a:latin typeface="+mn-ea"/>
                <a:ea typeface="+mn-ea"/>
              </a:rPr>
              <a:t>98</a:t>
            </a:r>
            <a:r>
              <a:rPr lang="zh-TW" altLang="en-US" sz="1050" dirty="0" smtClean="0">
                <a:latin typeface="+mn-ea"/>
                <a:ea typeface="+mn-ea"/>
              </a:rPr>
              <a:t>年度上訴字第</a:t>
            </a:r>
            <a:r>
              <a:rPr lang="en-US" altLang="zh-TW" sz="1050" dirty="0" smtClean="0">
                <a:latin typeface="+mn-ea"/>
                <a:ea typeface="+mn-ea"/>
              </a:rPr>
              <a:t>209</a:t>
            </a:r>
            <a:r>
              <a:rPr lang="zh-TW" altLang="en-US" sz="1050" dirty="0" smtClean="0">
                <a:latin typeface="+mn-ea"/>
                <a:ea typeface="+mn-ea"/>
              </a:rPr>
              <a:t>號均判決</a:t>
            </a:r>
            <a:r>
              <a:rPr lang="zh-TW" altLang="en-US" sz="1050" dirty="0">
                <a:latin typeface="+mn-ea"/>
                <a:ea typeface="+mn-ea"/>
              </a:rPr>
              <a:t>無罪</a:t>
            </a:r>
            <a:r>
              <a:rPr lang="zh-TW" altLang="en-US" sz="1050" dirty="0" smtClean="0">
                <a:latin typeface="+mn-ea"/>
                <a:ea typeface="+mn-ea"/>
              </a:rPr>
              <a:t>，惟從案發至</a:t>
            </a:r>
            <a:r>
              <a:rPr lang="en-US" altLang="zh-TW" sz="1050" dirty="0" smtClean="0">
                <a:latin typeface="+mn-ea"/>
                <a:ea typeface="+mn-ea"/>
              </a:rPr>
              <a:t>98</a:t>
            </a:r>
            <a:r>
              <a:rPr lang="zh-TW" altLang="en-US" sz="1050" dirty="0" smtClean="0">
                <a:latin typeface="+mn-ea"/>
                <a:ea typeface="+mn-ea"/>
              </a:rPr>
              <a:t>年</a:t>
            </a:r>
            <a:r>
              <a:rPr lang="en-US" altLang="zh-TW" sz="1050" dirty="0" smtClean="0">
                <a:latin typeface="+mn-ea"/>
                <a:ea typeface="+mn-ea"/>
              </a:rPr>
              <a:t>4</a:t>
            </a:r>
            <a:r>
              <a:rPr lang="zh-TW" altLang="en-US" sz="1050" dirty="0" smtClean="0">
                <a:latin typeface="+mn-ea"/>
                <a:ea typeface="+mn-ea"/>
              </a:rPr>
              <a:t>月</a:t>
            </a:r>
            <a:r>
              <a:rPr lang="en-US" altLang="zh-TW" sz="1050" dirty="0" smtClean="0">
                <a:latin typeface="+mn-ea"/>
                <a:ea typeface="+mn-ea"/>
              </a:rPr>
              <a:t>23</a:t>
            </a:r>
            <a:r>
              <a:rPr lang="zh-TW" altLang="en-US" sz="1050" dirty="0" smtClean="0">
                <a:latin typeface="+mn-ea"/>
                <a:ea typeface="+mn-ea"/>
              </a:rPr>
              <a:t>日定讞，訟訴情間之身心疲勞，且案發後，服務機關處以記過及降調非主管職務之行政處分，公職遷調深受影響，故請同仁注意與廠商之交際行為，應遵守公務員廉政倫理規範相關規定。</a:t>
            </a:r>
            <a:endParaRPr lang="zh-TW" altLang="en-US" sz="1050" dirty="0">
              <a:latin typeface="+mn-ea"/>
              <a:ea typeface="+mn-ea"/>
            </a:endParaRPr>
          </a:p>
        </p:txBody>
      </p:sp>
      <p:sp>
        <p:nvSpPr>
          <p:cNvPr id="24" name="文字方塊 23">
            <a:extLst>
              <a:ext uri="{FF2B5EF4-FFF2-40B4-BE49-F238E27FC236}">
                <a16:creationId xmlns:a16="http://schemas.microsoft.com/office/drawing/2014/main" xmlns="" id="{D37F1C25-263B-45F1-9A87-4B82EEA85BB2}"/>
              </a:ext>
            </a:extLst>
          </p:cNvPr>
          <p:cNvSpPr txBox="1"/>
          <p:nvPr/>
        </p:nvSpPr>
        <p:spPr>
          <a:xfrm>
            <a:off x="145250" y="6246767"/>
            <a:ext cx="6105524" cy="1374735"/>
          </a:xfrm>
          <a:prstGeom prst="rect">
            <a:avLst/>
          </a:prstGeom>
          <a:noFill/>
        </p:spPr>
        <p:txBody>
          <a:bodyPr wrap="square">
            <a:spAutoFit/>
          </a:bodyPr>
          <a:lstStyle/>
          <a:p>
            <a:pPr eaLnBrk="1" hangingPunct="1">
              <a:lnSpc>
                <a:spcPts val="2500"/>
              </a:lnSpc>
            </a:pPr>
            <a:r>
              <a:rPr lang="zh-TW" altLang="en-US" sz="1400" b="1" dirty="0">
                <a:latin typeface="+mn-ea"/>
                <a:ea typeface="+mn-ea"/>
              </a:rPr>
              <a:t>一、貪污治罪條例第</a:t>
            </a:r>
            <a:r>
              <a:rPr lang="en-US" altLang="zh-TW" sz="1400" b="1" dirty="0">
                <a:latin typeface="+mn-ea"/>
                <a:ea typeface="+mn-ea"/>
              </a:rPr>
              <a:t>5</a:t>
            </a:r>
            <a:r>
              <a:rPr lang="zh-TW" altLang="en-US" sz="1400" b="1" dirty="0">
                <a:latin typeface="+mn-ea"/>
                <a:ea typeface="+mn-ea"/>
              </a:rPr>
              <a:t>條第</a:t>
            </a:r>
            <a:r>
              <a:rPr lang="en-US" altLang="zh-TW" sz="1400" b="1" dirty="0">
                <a:latin typeface="+mn-ea"/>
                <a:ea typeface="+mn-ea"/>
              </a:rPr>
              <a:t>1</a:t>
            </a:r>
            <a:r>
              <a:rPr lang="zh-TW" altLang="en-US" sz="1400" b="1" dirty="0">
                <a:latin typeface="+mn-ea"/>
                <a:ea typeface="+mn-ea"/>
              </a:rPr>
              <a:t>項第</a:t>
            </a:r>
            <a:r>
              <a:rPr lang="en-US" altLang="zh-TW" sz="1400" b="1" dirty="0">
                <a:latin typeface="+mn-ea"/>
                <a:ea typeface="+mn-ea"/>
              </a:rPr>
              <a:t>3</a:t>
            </a:r>
            <a:r>
              <a:rPr lang="zh-TW" altLang="en-US" sz="1400" b="1" dirty="0">
                <a:latin typeface="+mn-ea"/>
                <a:ea typeface="+mn-ea"/>
              </a:rPr>
              <a:t>款對於職務上之行為收受不正利益</a:t>
            </a:r>
            <a:r>
              <a:rPr lang="zh-TW" altLang="en-US" sz="1400" b="1" dirty="0" smtClean="0">
                <a:latin typeface="+mn-ea"/>
                <a:ea typeface="+mn-ea"/>
              </a:rPr>
              <a:t>罪</a:t>
            </a:r>
            <a:r>
              <a:rPr lang="en-US" altLang="zh-TW" sz="1400" b="1" dirty="0" smtClean="0">
                <a:latin typeface="+mn-ea"/>
                <a:ea typeface="+mn-ea"/>
              </a:rPr>
              <a:t>(</a:t>
            </a:r>
            <a:r>
              <a:rPr lang="zh-TW" altLang="en-US" sz="1400" b="1" dirty="0">
                <a:latin typeface="+mn-ea"/>
                <a:ea typeface="+mn-ea"/>
              </a:rPr>
              <a:t>刑度處七年以上有期徒刑，得併科新臺幣</a:t>
            </a:r>
            <a:r>
              <a:rPr lang="zh-TW" altLang="en-US" sz="1400" b="1" dirty="0" smtClean="0">
                <a:latin typeface="+mn-ea"/>
                <a:ea typeface="+mn-ea"/>
              </a:rPr>
              <a:t>六千 </a:t>
            </a:r>
            <a:r>
              <a:rPr lang="zh-TW" altLang="en-US" sz="1400" b="1" dirty="0">
                <a:latin typeface="+mn-ea"/>
                <a:ea typeface="+mn-ea"/>
              </a:rPr>
              <a:t>萬元以下罰金</a:t>
            </a:r>
            <a:r>
              <a:rPr lang="en-US" altLang="zh-TW" sz="1400" b="1" dirty="0" smtClean="0">
                <a:latin typeface="+mn-ea"/>
                <a:ea typeface="+mn-ea"/>
              </a:rPr>
              <a:t>)</a:t>
            </a:r>
            <a:r>
              <a:rPr lang="zh-TW" altLang="en-US" sz="1400" b="1" dirty="0" smtClean="0">
                <a:latin typeface="+mn-ea"/>
                <a:ea typeface="+mn-ea"/>
              </a:rPr>
              <a:t>。</a:t>
            </a:r>
            <a:endParaRPr lang="zh-TW" altLang="en-US" sz="1400" b="1" dirty="0">
              <a:latin typeface="+mn-ea"/>
              <a:ea typeface="+mn-ea"/>
            </a:endParaRPr>
          </a:p>
          <a:p>
            <a:pPr eaLnBrk="1" hangingPunct="1">
              <a:lnSpc>
                <a:spcPts val="2500"/>
              </a:lnSpc>
            </a:pPr>
            <a:r>
              <a:rPr lang="zh-TW" altLang="en-US" sz="1400" b="1" dirty="0">
                <a:latin typeface="+mn-ea"/>
                <a:ea typeface="+mn-ea"/>
              </a:rPr>
              <a:t>二、刑法第</a:t>
            </a:r>
            <a:r>
              <a:rPr lang="en-US" altLang="zh-TW" sz="1400" b="1" dirty="0">
                <a:latin typeface="+mn-ea"/>
                <a:ea typeface="+mn-ea"/>
              </a:rPr>
              <a:t>121</a:t>
            </a:r>
            <a:r>
              <a:rPr lang="zh-TW" altLang="en-US" sz="1400" b="1" dirty="0">
                <a:latin typeface="+mn-ea"/>
                <a:ea typeface="+mn-ea"/>
              </a:rPr>
              <a:t>條不違背職務受賄罪</a:t>
            </a:r>
            <a:r>
              <a:rPr lang="zh-TW" altLang="en-US" sz="1400" b="1" dirty="0" smtClean="0">
                <a:latin typeface="+mn-ea"/>
                <a:ea typeface="+mn-ea"/>
              </a:rPr>
              <a:t>。</a:t>
            </a:r>
            <a:endParaRPr lang="en-US" altLang="zh-TW" sz="1400" b="1" dirty="0" smtClean="0">
              <a:latin typeface="+mn-ea"/>
              <a:ea typeface="+mn-ea"/>
            </a:endParaRPr>
          </a:p>
          <a:p>
            <a:pPr eaLnBrk="1" hangingPunct="1">
              <a:lnSpc>
                <a:spcPts val="2500"/>
              </a:lnSpc>
            </a:pPr>
            <a:r>
              <a:rPr lang="zh-TW" altLang="en-US" sz="1400" b="1" dirty="0" smtClean="0">
                <a:latin typeface="+mn-ea"/>
                <a:ea typeface="+mn-ea"/>
              </a:rPr>
              <a:t>三</a:t>
            </a:r>
            <a:r>
              <a:rPr lang="zh-TW" altLang="en-US" sz="1400" b="1" dirty="0">
                <a:latin typeface="+mn-ea"/>
                <a:ea typeface="+mn-ea"/>
              </a:rPr>
              <a:t>、公務員服務法第</a:t>
            </a:r>
            <a:r>
              <a:rPr lang="en-US" altLang="zh-TW" sz="1400" b="1" dirty="0">
                <a:latin typeface="+mn-ea"/>
                <a:ea typeface="+mn-ea"/>
              </a:rPr>
              <a:t>1</a:t>
            </a:r>
            <a:r>
              <a:rPr lang="zh-TW" altLang="en-US" sz="1400" b="1" dirty="0">
                <a:latin typeface="+mn-ea"/>
                <a:ea typeface="+mn-ea"/>
              </a:rPr>
              <a:t>條、第</a:t>
            </a:r>
            <a:r>
              <a:rPr lang="en-US" altLang="zh-TW" sz="1400" b="1" dirty="0">
                <a:latin typeface="+mn-ea"/>
                <a:ea typeface="+mn-ea"/>
              </a:rPr>
              <a:t>6</a:t>
            </a:r>
            <a:r>
              <a:rPr lang="zh-TW" altLang="en-US" sz="1400" b="1" dirty="0">
                <a:latin typeface="+mn-ea"/>
                <a:ea typeface="+mn-ea"/>
              </a:rPr>
              <a:t>條</a:t>
            </a:r>
            <a:r>
              <a:rPr lang="zh-TW" altLang="en-US" sz="1400" b="1" dirty="0" smtClean="0">
                <a:latin typeface="+mn-ea"/>
                <a:ea typeface="+mn-ea"/>
              </a:rPr>
              <a:t>。</a:t>
            </a:r>
            <a:endParaRPr lang="en-US" altLang="zh-TW" sz="1400" b="1" dirty="0" smtClean="0">
              <a:latin typeface="+mn-ea"/>
              <a:ea typeface="+mn-ea"/>
            </a:endParaRPr>
          </a:p>
        </p:txBody>
      </p:sp>
      <p:pic>
        <p:nvPicPr>
          <p:cNvPr id="20" name="圖片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3350" y="6887450"/>
            <a:ext cx="2209770" cy="1626357"/>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a:t>-</a:t>
            </a:r>
            <a:r>
              <a:rPr lang="zh-TW" altLang="en-US" dirty="0"/>
              <a:t>原因型魚骨圖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2159698" y="6809232"/>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2285331" y="8060028"/>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2936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a:latin typeface="Impact" panose="020B0806030902050204" pitchFamily="34" charset="0"/>
              </a:rPr>
              <a:t>3</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2908415" y="7828527"/>
            <a:ext cx="1186339" cy="369332"/>
          </a:xfrm>
          <a:prstGeom prst="rect">
            <a:avLst/>
          </a:prstGeom>
          <a:noFill/>
        </p:spPr>
        <p:txBody>
          <a:bodyPr wrap="square">
            <a:spAutoFit/>
          </a:bodyPr>
          <a:lstStyle/>
          <a:p>
            <a:r>
              <a:rPr lang="zh-TW" altLang="en-US" b="1" dirty="0">
                <a:latin typeface="+mn-ea"/>
                <a:ea typeface="+mn-ea"/>
                <a:cs typeface="Noto Sans TC Light"/>
              </a:rPr>
              <a:t>職務輪調</a:t>
            </a:r>
            <a:endParaRPr lang="zh-TW" altLang="en-US" dirty="0"/>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1218436" y="6463421"/>
            <a:ext cx="3432048" cy="369332"/>
          </a:xfrm>
          <a:prstGeom prst="rect">
            <a:avLst/>
          </a:prstGeom>
          <a:noFill/>
        </p:spPr>
        <p:txBody>
          <a:bodyPr wrap="square">
            <a:spAutoFit/>
          </a:bodyPr>
          <a:lstStyle/>
          <a:p>
            <a:r>
              <a:rPr lang="zh-TW" altLang="en-US" b="1" dirty="0">
                <a:latin typeface="+mn-ea"/>
                <a:ea typeface="+mn-ea"/>
                <a:cs typeface="Noto Sans TC Light"/>
              </a:rPr>
              <a:t>依法行政，整飭風紀</a:t>
            </a:r>
            <a:endParaRPr lang="zh-TW" altLang="en-US" dirty="0"/>
          </a:p>
        </p:txBody>
      </p:sp>
      <p:sp>
        <p:nvSpPr>
          <p:cNvPr id="38" name="文字方塊 37">
            <a:extLst>
              <a:ext uri="{FF2B5EF4-FFF2-40B4-BE49-F238E27FC236}">
                <a16:creationId xmlns:a16="http://schemas.microsoft.com/office/drawing/2014/main" xmlns="" id="{78F95C8A-FC20-47DC-A0D0-4E118001D231}"/>
              </a:ext>
            </a:extLst>
          </p:cNvPr>
          <p:cNvSpPr txBox="1"/>
          <p:nvPr/>
        </p:nvSpPr>
        <p:spPr>
          <a:xfrm>
            <a:off x="1470756" y="8861423"/>
            <a:ext cx="1843571" cy="369332"/>
          </a:xfrm>
          <a:prstGeom prst="rect">
            <a:avLst/>
          </a:prstGeom>
          <a:noFill/>
        </p:spPr>
        <p:txBody>
          <a:bodyPr wrap="square">
            <a:spAutoFit/>
          </a:bodyPr>
          <a:lstStyle/>
          <a:p>
            <a:r>
              <a:rPr lang="zh-TW" altLang="en-US" b="1" dirty="0">
                <a:latin typeface="+mn-ea"/>
                <a:ea typeface="+mn-ea"/>
                <a:cs typeface="Noto Sans TC Light"/>
              </a:rPr>
              <a:t>持續廉政宣導</a:t>
            </a:r>
            <a:endParaRPr lang="zh-TW" altLang="en-US" dirty="0"/>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897160" y="1785301"/>
            <a:ext cx="4465672" cy="369332"/>
          </a:xfrm>
          <a:prstGeom prst="rect">
            <a:avLst/>
          </a:prstGeom>
          <a:noFill/>
        </p:spPr>
        <p:txBody>
          <a:bodyPr wrap="square">
            <a:spAutoFit/>
          </a:bodyPr>
          <a:lstStyle/>
          <a:p>
            <a:r>
              <a:rPr lang="zh-TW" altLang="en-US" b="1" dirty="0">
                <a:latin typeface="+mn-ea"/>
                <a:ea typeface="+mn-ea"/>
                <a:cs typeface="Noto Sans TC Light"/>
              </a:rPr>
              <a:t>與其職務有利害關係之相關人員不當</a:t>
            </a:r>
            <a:r>
              <a:rPr lang="zh-TW" altLang="en-US" b="1" dirty="0" smtClean="0">
                <a:latin typeface="+mn-ea"/>
                <a:ea typeface="+mn-ea"/>
                <a:cs typeface="Noto Sans TC Light"/>
              </a:rPr>
              <a:t>接觸</a:t>
            </a:r>
            <a:endParaRPr lang="zh-TW" altLang="en-US" b="1" dirty="0">
              <a:latin typeface="+mn-ea"/>
              <a:ea typeface="+mn-ea"/>
              <a:cs typeface="Noto Sans TC Light"/>
            </a:endParaRPr>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3432048" cy="369332"/>
          </a:xfrm>
          <a:prstGeom prst="rect">
            <a:avLst/>
          </a:prstGeom>
          <a:noFill/>
        </p:spPr>
        <p:txBody>
          <a:bodyPr wrap="square">
            <a:spAutoFit/>
          </a:bodyPr>
          <a:lstStyle/>
          <a:p>
            <a:r>
              <a:rPr lang="zh-TW" altLang="en-US" b="1" dirty="0">
                <a:latin typeface="+mn-ea"/>
                <a:ea typeface="+mn-ea"/>
                <a:cs typeface="Noto Sans TC Light"/>
              </a:rPr>
              <a:t>相關法治觀念薄弱</a:t>
            </a:r>
            <a:endParaRPr lang="zh-TW" altLang="en-US" dirty="0"/>
          </a:p>
        </p:txBody>
      </p:sp>
      <p:sp>
        <p:nvSpPr>
          <p:cNvPr id="28" name="矩形 27">
            <a:extLst>
              <a:ext uri="{FF2B5EF4-FFF2-40B4-BE49-F238E27FC236}">
                <a16:creationId xmlns:a16="http://schemas.microsoft.com/office/drawing/2014/main" xmlns="" id="{1DDF8DCF-C0BE-4947-AEB3-C065E2217019}"/>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TW" altLang="en-US" sz="2000" b="1" dirty="0">
                <a:solidFill>
                  <a:schemeClr val="tx1"/>
                </a:solidFill>
              </a:rPr>
              <a:t>利用督辦公務車維修採購機會索要不當利益</a:t>
            </a:r>
          </a:p>
        </p:txBody>
      </p:sp>
    </p:spTree>
    <p:extLst>
      <p:ext uri="{BB962C8B-B14F-4D97-AF65-F5344CB8AC3E}">
        <p14:creationId xmlns:p14="http://schemas.microsoft.com/office/powerpoint/2010/main" val="37591916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D7B19BAB-5802-4C9E-BB41-DF1DDD5C1B57}"/>
              </a:ext>
            </a:extLst>
          </p:cNvPr>
          <p:cNvSpPr/>
          <p:nvPr/>
        </p:nvSpPr>
        <p:spPr>
          <a:xfrm>
            <a:off x="0" y="0"/>
            <a:ext cx="6858000" cy="1276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04EAF6FD-6FEB-44C0-A8F8-A1673ACA0BA5}"/>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4310C575-4FD6-46BC-A079-E25591339CEE}"/>
              </a:ext>
            </a:extLst>
          </p:cNvPr>
          <p:cNvSpPr/>
          <p:nvPr/>
        </p:nvSpPr>
        <p:spPr>
          <a:xfrm>
            <a:off x="-34078" y="446637"/>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0245" name="文字方塊 2">
            <a:extLst>
              <a:ext uri="{FF2B5EF4-FFF2-40B4-BE49-F238E27FC236}">
                <a16:creationId xmlns:a16="http://schemas.microsoft.com/office/drawing/2014/main" xmlns="" id="{133951B1-6CE8-43CE-91C7-3C4625F104C4}"/>
              </a:ext>
            </a:extLst>
          </p:cNvPr>
          <p:cNvSpPr txBox="1">
            <a:spLocks noChangeArrowheads="1"/>
          </p:cNvSpPr>
          <p:nvPr/>
        </p:nvSpPr>
        <p:spPr bwMode="auto">
          <a:xfrm>
            <a:off x="1484313" y="328593"/>
            <a:ext cx="5003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smtClean="0">
                <a:latin typeface="+mn-ea"/>
                <a:ea typeface="+mn-ea"/>
              </a:rPr>
              <a:t>類型</a:t>
            </a:r>
            <a:r>
              <a:rPr lang="en-US" altLang="zh-TW" sz="2800" dirty="0" smtClean="0">
                <a:latin typeface="+mn-ea"/>
                <a:ea typeface="+mn-ea"/>
              </a:rPr>
              <a:t>2-</a:t>
            </a:r>
            <a:r>
              <a:rPr lang="zh-TW" altLang="en-US" sz="2800" dirty="0" smtClean="0">
                <a:latin typeface="+mn-ea"/>
                <a:ea typeface="+mn-ea"/>
                <a:cs typeface="Noto Sans Mono CJK TC Bold"/>
              </a:rPr>
              <a:t>收</a:t>
            </a:r>
            <a:r>
              <a:rPr lang="zh-TW" altLang="en-US" sz="2800" dirty="0">
                <a:latin typeface="+mn-ea"/>
                <a:ea typeface="+mn-ea"/>
                <a:cs typeface="Noto Sans Mono CJK TC Bold"/>
              </a:rPr>
              <a:t>受不正利益而違法審查核定免計工期案</a:t>
            </a:r>
            <a:endParaRPr lang="zh-TW" altLang="zh-TW" sz="2800" dirty="0">
              <a:latin typeface="+mn-ea"/>
              <a:ea typeface="+mn-ea"/>
              <a:cs typeface="Noto Sans Mono CJK TC Bold"/>
            </a:endParaRPr>
          </a:p>
        </p:txBody>
      </p:sp>
      <p:sp>
        <p:nvSpPr>
          <p:cNvPr id="10246" name="文字方塊 19">
            <a:extLst>
              <a:ext uri="{FF2B5EF4-FFF2-40B4-BE49-F238E27FC236}">
                <a16:creationId xmlns:a16="http://schemas.microsoft.com/office/drawing/2014/main" xmlns="" id="{996A4E18-1376-4069-8E00-8A7128A10383}"/>
              </a:ext>
            </a:extLst>
          </p:cNvPr>
          <p:cNvSpPr txBox="1">
            <a:spLocks noChangeArrowheads="1"/>
          </p:cNvSpPr>
          <p:nvPr/>
        </p:nvSpPr>
        <p:spPr bwMode="auto">
          <a:xfrm>
            <a:off x="-6327775" y="2844800"/>
            <a:ext cx="55943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a:latin typeface="Noto Sans TC Light"/>
                <a:ea typeface="Noto Sans TC Light"/>
                <a:cs typeface="Noto Sans TC Light"/>
              </a:rPr>
              <a:t>　　</a:t>
            </a:r>
            <a:endParaRPr lang="zh-TW" altLang="zh-TW" sz="1200">
              <a:latin typeface="Noto Sans TC Light"/>
              <a:ea typeface="Noto Sans TC Light"/>
              <a:cs typeface="Noto Sans TC Light"/>
            </a:endParaRPr>
          </a:p>
        </p:txBody>
      </p:sp>
      <p:grpSp>
        <p:nvGrpSpPr>
          <p:cNvPr id="9" name="群組 8">
            <a:extLst>
              <a:ext uri="{FF2B5EF4-FFF2-40B4-BE49-F238E27FC236}">
                <a16:creationId xmlns:a16="http://schemas.microsoft.com/office/drawing/2014/main" xmlns="" id="{8DA9D80A-C60C-48F4-91D2-54CD60C6E74B}"/>
              </a:ext>
            </a:extLst>
          </p:cNvPr>
          <p:cNvGrpSpPr/>
          <p:nvPr/>
        </p:nvGrpSpPr>
        <p:grpSpPr>
          <a:xfrm>
            <a:off x="0" y="1424729"/>
            <a:ext cx="1924990" cy="553998"/>
            <a:chOff x="23520" y="1461205"/>
            <a:chExt cx="1924990" cy="553998"/>
          </a:xfrm>
          <a:solidFill>
            <a:schemeClr val="bg2"/>
          </a:solidFill>
        </p:grpSpPr>
        <p:sp>
          <p:nvSpPr>
            <p:cNvPr id="114" name="矩形 113">
              <a:extLst>
                <a:ext uri="{FF2B5EF4-FFF2-40B4-BE49-F238E27FC236}">
                  <a16:creationId xmlns:a16="http://schemas.microsoft.com/office/drawing/2014/main" xmlns="" id="{A4F1CD68-28EB-40E5-B1BC-9C429090AFEF}"/>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99917E44-6890-4F0F-89BE-E4F1567CD9F4}"/>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35829C2D-2E6D-40DE-BA73-AF3B72CEB519}"/>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群組 37">
            <a:extLst>
              <a:ext uri="{FF2B5EF4-FFF2-40B4-BE49-F238E27FC236}">
                <a16:creationId xmlns:a16="http://schemas.microsoft.com/office/drawing/2014/main" xmlns="" id="{B44AB684-08CC-4BD0-8345-9FE71965E06C}"/>
              </a:ext>
            </a:extLst>
          </p:cNvPr>
          <p:cNvGrpSpPr/>
          <p:nvPr/>
        </p:nvGrpSpPr>
        <p:grpSpPr>
          <a:xfrm>
            <a:off x="6850" y="5481697"/>
            <a:ext cx="1924990" cy="553998"/>
            <a:chOff x="23520" y="1461205"/>
            <a:chExt cx="1924990" cy="553998"/>
          </a:xfrm>
          <a:solidFill>
            <a:schemeClr val="bg2"/>
          </a:solidFill>
        </p:grpSpPr>
        <p:sp>
          <p:nvSpPr>
            <p:cNvPr id="39" name="矩形 38">
              <a:extLst>
                <a:ext uri="{FF2B5EF4-FFF2-40B4-BE49-F238E27FC236}">
                  <a16:creationId xmlns:a16="http://schemas.microsoft.com/office/drawing/2014/main" xmlns="" id="{1B988279-5A29-4D0C-A0FE-157B1BD1FFC2}"/>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40" name="文字方塊 39">
              <a:extLst>
                <a:ext uri="{FF2B5EF4-FFF2-40B4-BE49-F238E27FC236}">
                  <a16:creationId xmlns:a16="http://schemas.microsoft.com/office/drawing/2014/main" xmlns="" id="{5F70C438-A57A-4BE2-8DEA-DDA3C700492F}"/>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41" name="直線接點 40">
              <a:extLst>
                <a:ext uri="{FF2B5EF4-FFF2-40B4-BE49-F238E27FC236}">
                  <a16:creationId xmlns:a16="http://schemas.microsoft.com/office/drawing/2014/main" xmlns="" id="{5DD3D642-CB80-4556-B911-9EC85CA1353C}"/>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0251" name="文字方塊 23">
            <a:extLst>
              <a:ext uri="{FF2B5EF4-FFF2-40B4-BE49-F238E27FC236}">
                <a16:creationId xmlns:a16="http://schemas.microsoft.com/office/drawing/2014/main" xmlns="" id="{F595943C-9FAE-437D-8003-F254E3158CDD}"/>
              </a:ext>
            </a:extLst>
          </p:cNvPr>
          <p:cNvSpPr txBox="1">
            <a:spLocks noChangeArrowheads="1"/>
          </p:cNvSpPr>
          <p:nvPr/>
        </p:nvSpPr>
        <p:spPr bwMode="auto">
          <a:xfrm>
            <a:off x="3325813" y="9653588"/>
            <a:ext cx="28725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4</a:t>
            </a:r>
            <a:endParaRPr lang="zh-TW" altLang="en-US" sz="1600" dirty="0">
              <a:latin typeface="Impact" panose="020B0806030902050204" pitchFamily="34" charset="0"/>
            </a:endParaRPr>
          </a:p>
        </p:txBody>
      </p:sp>
      <p:sp>
        <p:nvSpPr>
          <p:cNvPr id="10252" name="Rectangle 3">
            <a:extLst>
              <a:ext uri="{FF2B5EF4-FFF2-40B4-BE49-F238E27FC236}">
                <a16:creationId xmlns:a16="http://schemas.microsoft.com/office/drawing/2014/main" xmlns="" id="{5E1C5C7E-536A-4712-AF93-2A3BA31B6F93}"/>
              </a:ext>
            </a:extLst>
          </p:cNvPr>
          <p:cNvSpPr>
            <a:spLocks noChangeArrowheads="1"/>
          </p:cNvSpPr>
          <p:nvPr/>
        </p:nvSpPr>
        <p:spPr bwMode="auto">
          <a:xfrm>
            <a:off x="409575" y="4973638"/>
            <a:ext cx="62849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r>
              <a:rPr lang="en-US" altLang="zh-TW" sz="1400">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4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0253" name="Rectangle 1">
            <a:extLst>
              <a:ext uri="{FF2B5EF4-FFF2-40B4-BE49-F238E27FC236}">
                <a16:creationId xmlns:a16="http://schemas.microsoft.com/office/drawing/2014/main" xmlns="" id="{9C9C1C03-3060-4AE9-926C-52A40115FDAB}"/>
              </a:ext>
            </a:extLst>
          </p:cNvPr>
          <p:cNvSpPr>
            <a:spLocks noChangeArrowheads="1"/>
          </p:cNvSpPr>
          <p:nvPr/>
        </p:nvSpPr>
        <p:spPr bwMode="auto">
          <a:xfrm>
            <a:off x="0" y="2031342"/>
            <a:ext cx="6834188" cy="3298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r>
              <a:rPr lang="zh-TW" altLang="en-US" sz="1400" dirty="0" smtClean="0">
                <a:solidFill>
                  <a:srgbClr val="000000"/>
                </a:solidFill>
                <a:latin typeface="+mn-ea"/>
                <a:ea typeface="+mn-ea"/>
                <a:cs typeface="Times New Roman" panose="02020603050405020304" pitchFamily="18" charset="0"/>
              </a:rPr>
              <a:t>工程</a:t>
            </a:r>
            <a:r>
              <a:rPr lang="zh-TW" altLang="en-US" sz="1400" dirty="0">
                <a:solidFill>
                  <a:srgbClr val="000000"/>
                </a:solidFill>
                <a:latin typeface="+mn-ea"/>
                <a:ea typeface="+mn-ea"/>
                <a:cs typeface="Times New Roman" panose="02020603050405020304" pitchFamily="18" charset="0"/>
              </a:rPr>
              <a:t>機關工務所主任乙負有執行機關工程採購案契約、開竣工、工期、變更設計、估驗計價、施工管理、驗收等業務，工程採購案得標廠商辦理現勘時，因有障礙物存在，致後續新建平面道路上方舊有防洪牆拆除進度受影響，因此申請工期展延，乙見工期審查會未獲結論，故意積壓工期展延申請案，該廠商遂組成行賄團提供乙多次酒店飲宴及性招待，嗣乙協助該廠商通過會議審查。</a:t>
            </a:r>
          </a:p>
          <a:p>
            <a:pPr algn="just">
              <a:lnSpc>
                <a:spcPts val="2500"/>
              </a:lnSpc>
            </a:pPr>
            <a:r>
              <a:rPr lang="zh-TW" altLang="en-US" sz="1400" dirty="0" smtClean="0">
                <a:solidFill>
                  <a:srgbClr val="000000"/>
                </a:solidFill>
                <a:latin typeface="+mn-ea"/>
                <a:ea typeface="+mn-ea"/>
                <a:cs typeface="Times New Roman" panose="02020603050405020304" pitchFamily="18" charset="0"/>
              </a:rPr>
              <a:t>後</a:t>
            </a:r>
            <a:r>
              <a:rPr lang="zh-TW" altLang="en-US" sz="1400" dirty="0">
                <a:solidFill>
                  <a:srgbClr val="000000"/>
                </a:solidFill>
                <a:latin typeface="+mn-ea"/>
                <a:ea typeface="+mn-ea"/>
                <a:cs typeface="Times New Roman" panose="02020603050405020304" pitchFamily="18" charset="0"/>
              </a:rPr>
              <a:t>該標商又以「因天候影響要徑工項瀝青（</a:t>
            </a:r>
            <a:r>
              <a:rPr lang="en-US" altLang="zh-TW" sz="1400" dirty="0">
                <a:solidFill>
                  <a:srgbClr val="000000"/>
                </a:solidFill>
                <a:latin typeface="+mn-ea"/>
                <a:ea typeface="+mn-ea"/>
                <a:cs typeface="Times New Roman" panose="02020603050405020304" pitchFamily="18" charset="0"/>
              </a:rPr>
              <a:t>AC</a:t>
            </a:r>
            <a:r>
              <a:rPr lang="zh-TW" altLang="en-US" sz="1400" dirty="0">
                <a:solidFill>
                  <a:srgbClr val="000000"/>
                </a:solidFill>
                <a:latin typeface="+mn-ea"/>
                <a:ea typeface="+mn-ea"/>
                <a:cs typeface="Times New Roman" panose="02020603050405020304" pitchFamily="18" charset="0"/>
              </a:rPr>
              <a:t>）舖設作業無法施工」為由申請免計工期，乙明知申請日期雨量甚微且另已有依契約規定算入當然免計工期之情形而不應重複計算，仍為違反規定之審查，並允諾該廠商得於預定完工日後申報竣工，逾期日數均算入免計工期。</a:t>
            </a:r>
          </a:p>
          <a:p>
            <a:pPr algn="just">
              <a:lnSpc>
                <a:spcPts val="2500"/>
              </a:lnSpc>
            </a:pPr>
            <a:r>
              <a:rPr lang="zh-TW" altLang="en-US" sz="1400" dirty="0" smtClean="0">
                <a:solidFill>
                  <a:srgbClr val="000000"/>
                </a:solidFill>
                <a:latin typeface="+mn-ea"/>
                <a:ea typeface="+mn-ea"/>
                <a:cs typeface="Times New Roman" panose="02020603050405020304" pitchFamily="18" charset="0"/>
              </a:rPr>
              <a:t>上</a:t>
            </a:r>
            <a:r>
              <a:rPr lang="zh-TW" altLang="en-US" sz="1400" dirty="0">
                <a:solidFill>
                  <a:srgbClr val="000000"/>
                </a:solidFill>
                <a:latin typeface="+mn-ea"/>
                <a:ea typeface="+mn-ea"/>
                <a:cs typeface="Times New Roman" panose="02020603050405020304" pitchFamily="18" charset="0"/>
              </a:rPr>
              <a:t>開犯行經法院判決已犯貪污治罪條例之違背職務行為收受不正利益罪。</a:t>
            </a:r>
          </a:p>
        </p:txBody>
      </p:sp>
      <p:sp>
        <p:nvSpPr>
          <p:cNvPr id="10254" name="Rectangle 5">
            <a:extLst>
              <a:ext uri="{FF2B5EF4-FFF2-40B4-BE49-F238E27FC236}">
                <a16:creationId xmlns:a16="http://schemas.microsoft.com/office/drawing/2014/main" xmlns="" id="{09E39A54-AE35-423B-9BD8-D31D9F7D3FA7}"/>
              </a:ext>
            </a:extLst>
          </p:cNvPr>
          <p:cNvSpPr>
            <a:spLocks noChangeArrowheads="1"/>
          </p:cNvSpPr>
          <p:nvPr/>
        </p:nvSpPr>
        <p:spPr bwMode="auto">
          <a:xfrm>
            <a:off x="-195263" y="2560638"/>
            <a:ext cx="722471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endParaRPr lang="zh-TW" altLang="en-US"/>
          </a:p>
        </p:txBody>
      </p:sp>
      <p:pic>
        <p:nvPicPr>
          <p:cNvPr id="3" name="圖片 2">
            <a:extLst>
              <a:ext uri="{FF2B5EF4-FFF2-40B4-BE49-F238E27FC236}">
                <a16:creationId xmlns:a16="http://schemas.microsoft.com/office/drawing/2014/main" xmlns="" id="{5874BDC1-B66E-44C9-96E3-FC708E4FDD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72365">
            <a:off x="5362715" y="5127872"/>
            <a:ext cx="1469410" cy="1469410"/>
          </a:xfrm>
          <a:prstGeom prst="rect">
            <a:avLst/>
          </a:prstGeom>
        </p:spPr>
      </p:pic>
      <p:sp>
        <p:nvSpPr>
          <p:cNvPr id="26" name="文字方塊 24">
            <a:extLst>
              <a:ext uri="{FF2B5EF4-FFF2-40B4-BE49-F238E27FC236}">
                <a16:creationId xmlns:a16="http://schemas.microsoft.com/office/drawing/2014/main" xmlns="" id="{C353A69A-1E44-4C72-86EA-A3FA1AF70E48}"/>
              </a:ext>
            </a:extLst>
          </p:cNvPr>
          <p:cNvSpPr txBox="1">
            <a:spLocks noChangeArrowheads="1"/>
          </p:cNvSpPr>
          <p:nvPr/>
        </p:nvSpPr>
        <p:spPr bwMode="auto">
          <a:xfrm>
            <a:off x="23520" y="6339727"/>
            <a:ext cx="6810668" cy="297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b="1" dirty="0">
                <a:latin typeface="Noto Sans TC Light"/>
                <a:ea typeface="Noto Sans TC Light"/>
                <a:cs typeface="Noto Sans TC Light"/>
              </a:rPr>
              <a:t>一、違法審查核定免計工期：</a:t>
            </a:r>
          </a:p>
          <a:p>
            <a:pPr eaLnBrk="1" hangingPunct="1">
              <a:lnSpc>
                <a:spcPts val="2500"/>
              </a:lnSpc>
            </a:pPr>
            <a:r>
              <a:rPr lang="zh-TW" altLang="en-US" sz="1400" dirty="0">
                <a:latin typeface="Noto Sans TC Light"/>
                <a:ea typeface="Noto Sans TC Light"/>
                <a:cs typeface="Noto Sans TC Light"/>
              </a:rPr>
              <a:t>乙違反審查核定免計工期，同意施工廠商於預定完工日後申報竣工，未予扣罰逾期違約金，損害機關之權益。</a:t>
            </a:r>
          </a:p>
          <a:p>
            <a:pPr eaLnBrk="1" hangingPunct="1">
              <a:lnSpc>
                <a:spcPts val="2500"/>
              </a:lnSpc>
            </a:pPr>
            <a:r>
              <a:rPr lang="zh-TW" altLang="en-US" sz="1400" b="1" dirty="0">
                <a:latin typeface="Noto Sans TC Light"/>
                <a:ea typeface="Noto Sans TC Light"/>
                <a:cs typeface="Noto Sans TC Light"/>
              </a:rPr>
              <a:t>二、違反公務員廉政倫理規範：</a:t>
            </a:r>
          </a:p>
          <a:p>
            <a:pPr eaLnBrk="1" hangingPunct="1">
              <a:lnSpc>
                <a:spcPts val="2500"/>
              </a:lnSpc>
            </a:pPr>
            <a:r>
              <a:rPr lang="zh-TW" altLang="en-US" sz="1400" dirty="0">
                <a:latin typeface="Noto Sans TC Light"/>
                <a:ea typeface="Noto Sans TC Light"/>
                <a:cs typeface="Noto Sans TC Light"/>
              </a:rPr>
              <a:t>公務員廉政倫理規範要求公務員，不得與其職務有利害關係之相關人員為不當接觸，以及涉足不妥當場所，逾越應遵守分際。另落實平時考核，遇有不適任者，立即簽報調整職務，留意屬員平日生活及私領域往來情況，防範其與廠商有過從甚密行為。</a:t>
            </a:r>
          </a:p>
          <a:p>
            <a:pPr lvl="0">
              <a:lnSpc>
                <a:spcPts val="2500"/>
              </a:lnSpc>
            </a:pPr>
            <a:endParaRPr lang="en-US" altLang="zh-TW" sz="1400" dirty="0">
              <a:latin typeface="+mn-ea"/>
              <a:ea typeface="+mn-ea"/>
            </a:endParaRPr>
          </a:p>
          <a:p>
            <a:pPr lvl="0">
              <a:lnSpc>
                <a:spcPts val="2500"/>
              </a:lnSpc>
            </a:pPr>
            <a:endParaRPr lang="en-US" altLang="zh-TW" sz="1400" dirty="0">
              <a:latin typeface="Noto Sans TC Light"/>
              <a:ea typeface="Noto Sans TC Light"/>
              <a:cs typeface="Noto Sans TC Light"/>
            </a:endParaRPr>
          </a:p>
        </p:txBody>
      </p:sp>
      <p:pic>
        <p:nvPicPr>
          <p:cNvPr id="24" name="圖片 23"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8"/>
            <a:ext cx="1426715" cy="1239728"/>
          </a:xfrm>
          <a:prstGeom prst="rect">
            <a:avLst/>
          </a:prstGeom>
          <a:solidFill>
            <a:schemeClr val="bg1"/>
          </a:solidFill>
          <a:ln>
            <a:noFill/>
          </a:ln>
          <a:extLst>
            <a:ext uri="{53640926-AAD7-44D8-BBD7-CCE9431645EC}">
              <a14:shadowObscured xmlns:a14="http://schemas.microsoft.com/office/drawing/2010/main"/>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A44C34AA-1C93-41B2-B9E5-7C8EA587C64E}"/>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8FA2FEED-DBE0-498D-A5B8-226B2D7C8390}"/>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收受不正利益而違法審查核定免計工期案</a:t>
            </a:r>
            <a:endParaRPr lang="zh-TW" altLang="zh-TW" sz="2000" b="1" dirty="0">
              <a:solidFill>
                <a:schemeClr val="tx1"/>
              </a:solidFill>
              <a:latin typeface="+mn-ea"/>
              <a:cs typeface="Noto Sans Mono CJK TC Bold"/>
            </a:endParaRPr>
          </a:p>
        </p:txBody>
      </p:sp>
      <p:sp>
        <p:nvSpPr>
          <p:cNvPr id="17" name="矩形 16">
            <a:extLst>
              <a:ext uri="{FF2B5EF4-FFF2-40B4-BE49-F238E27FC236}">
                <a16:creationId xmlns:a16="http://schemas.microsoft.com/office/drawing/2014/main" xmlns="" id="{9E0BF280-8AB8-4DD4-91AB-2DB4B88BEA69}"/>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269" name="文字方塊 17">
            <a:extLst>
              <a:ext uri="{FF2B5EF4-FFF2-40B4-BE49-F238E27FC236}">
                <a16:creationId xmlns:a16="http://schemas.microsoft.com/office/drawing/2014/main" xmlns="" id="{F0AC3418-B229-42D0-86D5-7F025E29ED7C}"/>
              </a:ext>
            </a:extLst>
          </p:cNvPr>
          <p:cNvSpPr txBox="1">
            <a:spLocks noChangeArrowheads="1"/>
          </p:cNvSpPr>
          <p:nvPr/>
        </p:nvSpPr>
        <p:spPr bwMode="auto">
          <a:xfrm>
            <a:off x="3325813" y="9653588"/>
            <a:ext cx="2952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5</a:t>
            </a:r>
            <a:endParaRPr lang="zh-TW" altLang="en-US" sz="1600" dirty="0">
              <a:latin typeface="Impact" panose="020B0806030902050204" pitchFamily="34" charset="0"/>
            </a:endParaRPr>
          </a:p>
        </p:txBody>
      </p:sp>
      <p:grpSp>
        <p:nvGrpSpPr>
          <p:cNvPr id="11272" name="群組 30">
            <a:extLst>
              <a:ext uri="{FF2B5EF4-FFF2-40B4-BE49-F238E27FC236}">
                <a16:creationId xmlns:a16="http://schemas.microsoft.com/office/drawing/2014/main" xmlns="" id="{B7B0A0A9-A710-423A-B22C-302EF9861FAB}"/>
              </a:ext>
            </a:extLst>
          </p:cNvPr>
          <p:cNvGrpSpPr>
            <a:grpSpLocks/>
          </p:cNvGrpSpPr>
          <p:nvPr/>
        </p:nvGrpSpPr>
        <p:grpSpPr bwMode="auto">
          <a:xfrm>
            <a:off x="0" y="924563"/>
            <a:ext cx="1925638" cy="554038"/>
            <a:chOff x="23520" y="1461205"/>
            <a:chExt cx="1924990" cy="553998"/>
          </a:xfrm>
        </p:grpSpPr>
        <p:sp>
          <p:nvSpPr>
            <p:cNvPr id="32" name="矩形 31">
              <a:extLst>
                <a:ext uri="{FF2B5EF4-FFF2-40B4-BE49-F238E27FC236}">
                  <a16:creationId xmlns:a16="http://schemas.microsoft.com/office/drawing/2014/main" xmlns="" id="{778F8822-97B4-4E48-BE8D-797630C975D9}"/>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275" name="文字方塊 32">
              <a:extLst>
                <a:ext uri="{FF2B5EF4-FFF2-40B4-BE49-F238E27FC236}">
                  <a16:creationId xmlns:a16="http://schemas.microsoft.com/office/drawing/2014/main" xmlns="" id="{4B064680-D99C-4B61-ABC0-DBA868CD29C9}"/>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防治</a:t>
              </a:r>
              <a:r>
                <a:rPr lang="zh-TW" altLang="en-US" sz="2000" b="1" dirty="0">
                  <a:solidFill>
                    <a:schemeClr val="tx2"/>
                  </a:solidFill>
                  <a:latin typeface="Noto Sans Mono CJK TC Bold"/>
                  <a:ea typeface="Noto Sans Mono CJK TC Bold"/>
                  <a:cs typeface="Noto Sans Mono CJK TC Bold"/>
                </a:rPr>
                <a:t>措施</a:t>
              </a:r>
              <a:endParaRPr lang="en-US" altLang="zh-TW" sz="2000" b="1" dirty="0">
                <a:solidFill>
                  <a:schemeClr val="tx2"/>
                </a:solidFill>
                <a:latin typeface="Noto Sans Mono CJK TC Bold"/>
                <a:ea typeface="Noto Sans Mono CJK TC Bold"/>
                <a:cs typeface="Noto Sans Mono CJK TC Bold"/>
              </a:endParaRPr>
            </a:p>
          </p:txBody>
        </p:sp>
        <p:cxnSp>
          <p:nvCxnSpPr>
            <p:cNvPr id="34" name="直線接點 33">
              <a:extLst>
                <a:ext uri="{FF2B5EF4-FFF2-40B4-BE49-F238E27FC236}">
                  <a16:creationId xmlns:a16="http://schemas.microsoft.com/office/drawing/2014/main" xmlns="" id="{DA6FA7F4-C787-403C-8B73-87057F0A4685}"/>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1273" name="文字方塊 34">
            <a:extLst>
              <a:ext uri="{FF2B5EF4-FFF2-40B4-BE49-F238E27FC236}">
                <a16:creationId xmlns:a16="http://schemas.microsoft.com/office/drawing/2014/main" xmlns="" id="{28E7AB9D-141D-4DD5-983E-D3FE1BFBE031}"/>
              </a:ext>
            </a:extLst>
          </p:cNvPr>
          <p:cNvSpPr txBox="1">
            <a:spLocks noChangeArrowheads="1"/>
          </p:cNvSpPr>
          <p:nvPr/>
        </p:nvSpPr>
        <p:spPr bwMode="auto">
          <a:xfrm>
            <a:off x="-1008" y="1455877"/>
            <a:ext cx="6858000" cy="5863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一、列管異常延宕採購案件：</a:t>
            </a:r>
          </a:p>
          <a:p>
            <a:pPr algn="just" eaLnBrk="1" hangingPunct="1">
              <a:lnSpc>
                <a:spcPts val="2500"/>
              </a:lnSpc>
            </a:pPr>
            <a:r>
              <a:rPr lang="zh-TW" altLang="en-US" sz="1400" dirty="0">
                <a:latin typeface="+mn-ea"/>
                <a:ea typeface="+mn-ea"/>
                <a:cs typeface="Noto Sans TC Light"/>
              </a:rPr>
              <a:t>為降低機關風險，對工程延宕而涉有重大異常者，宜積極列管，透過訪查、調卷研析、案例宣導等作為，提醒同仁及廠商審慎依法行事。</a:t>
            </a:r>
          </a:p>
          <a:p>
            <a:pPr algn="just" eaLnBrk="1" hangingPunct="1">
              <a:lnSpc>
                <a:spcPts val="2500"/>
              </a:lnSpc>
            </a:pPr>
            <a:r>
              <a:rPr lang="zh-TW" altLang="en-US" sz="1400" b="1" dirty="0">
                <a:latin typeface="+mn-ea"/>
                <a:ea typeface="+mn-ea"/>
                <a:cs typeface="Noto Sans TC Light"/>
              </a:rPr>
              <a:t>二、委託監</a:t>
            </a:r>
            <a:r>
              <a:rPr lang="zh-TW" altLang="en-US" sz="1400" b="1" dirty="0" smtClean="0">
                <a:latin typeface="+mn-ea"/>
                <a:ea typeface="+mn-ea"/>
                <a:cs typeface="Noto Sans TC Light"/>
              </a:rPr>
              <a:t>造廠商協助審查：</a:t>
            </a:r>
            <a:endParaRPr lang="en-US" altLang="zh-TW" sz="1400" b="1" dirty="0" smtClean="0">
              <a:latin typeface="+mn-ea"/>
              <a:ea typeface="+mn-ea"/>
              <a:cs typeface="Noto Sans TC Light"/>
            </a:endParaRPr>
          </a:p>
          <a:p>
            <a:pPr algn="just" eaLnBrk="1" hangingPunct="1">
              <a:lnSpc>
                <a:spcPts val="2500"/>
              </a:lnSpc>
            </a:pPr>
            <a:r>
              <a:rPr lang="zh-TW" altLang="en-US" sz="1400" dirty="0">
                <a:latin typeface="+mn-ea"/>
                <a:ea typeface="+mn-ea"/>
                <a:cs typeface="Noto Sans TC Light"/>
              </a:rPr>
              <a:t>工程採購案件，</a:t>
            </a:r>
            <a:r>
              <a:rPr lang="zh-TW" altLang="en-US" sz="1400" dirty="0" smtClean="0">
                <a:latin typeface="+mn-ea"/>
                <a:ea typeface="+mn-ea"/>
                <a:cs typeface="Noto Sans TC Light"/>
              </a:rPr>
              <a:t>機關可委託</a:t>
            </a:r>
            <a:r>
              <a:rPr lang="zh-TW" altLang="en-US" sz="1400" dirty="0">
                <a:latin typeface="+mn-ea"/>
                <a:ea typeface="+mn-ea"/>
                <a:cs typeface="Noto Sans TC Light"/>
              </a:rPr>
              <a:t>監</a:t>
            </a:r>
            <a:r>
              <a:rPr lang="zh-TW" altLang="en-US" sz="1400" dirty="0" smtClean="0">
                <a:latin typeface="+mn-ea"/>
                <a:ea typeface="+mn-ea"/>
                <a:cs typeface="Noto Sans TC Light"/>
              </a:rPr>
              <a:t>造廠商協助審查</a:t>
            </a:r>
            <a:r>
              <a:rPr lang="zh-TW" altLang="en-US" sz="1400" dirty="0">
                <a:latin typeface="+mn-ea"/>
                <a:ea typeface="+mn-ea"/>
                <a:cs typeface="Noto Sans TC Light"/>
              </a:rPr>
              <a:t>施工廠商申請展延工期之內容，檢視工期之合理性，</a:t>
            </a:r>
            <a:r>
              <a:rPr lang="zh-TW" altLang="en-US" sz="1400" dirty="0" smtClean="0">
                <a:latin typeface="+mn-ea"/>
                <a:ea typeface="+mn-ea"/>
                <a:cs typeface="Noto Sans TC Light"/>
              </a:rPr>
              <a:t>層層把關。</a:t>
            </a:r>
            <a:endParaRPr lang="en-US" altLang="zh-TW" sz="1400" dirty="0" smtClean="0">
              <a:latin typeface="+mn-ea"/>
              <a:ea typeface="+mn-ea"/>
              <a:cs typeface="Noto Sans TC Light"/>
            </a:endParaRPr>
          </a:p>
          <a:p>
            <a:pPr algn="just" eaLnBrk="1" hangingPunct="1">
              <a:lnSpc>
                <a:spcPts val="2500"/>
              </a:lnSpc>
            </a:pPr>
            <a:r>
              <a:rPr lang="zh-TW" altLang="en-US" sz="1400" b="1" dirty="0">
                <a:latin typeface="+mn-ea"/>
                <a:ea typeface="+mn-ea"/>
                <a:cs typeface="Noto Sans TC Light"/>
              </a:rPr>
              <a:t>三</a:t>
            </a:r>
            <a:r>
              <a:rPr lang="zh-TW" altLang="en-US" sz="1400" b="1" dirty="0" smtClean="0">
                <a:latin typeface="+mn-ea"/>
                <a:ea typeface="+mn-ea"/>
                <a:cs typeface="Noto Sans TC Light"/>
              </a:rPr>
              <a:t>、</a:t>
            </a:r>
            <a:r>
              <a:rPr lang="zh-TW" altLang="en-US" sz="1400" b="1" dirty="0">
                <a:latin typeface="+mn-ea"/>
                <a:ea typeface="+mn-ea"/>
                <a:cs typeface="Noto Sans TC Light"/>
              </a:rPr>
              <a:t>結合採購推動廉政倫理興革措施：</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一</a:t>
            </a:r>
            <a:r>
              <a:rPr lang="en-US" altLang="zh-TW" sz="1400" dirty="0">
                <a:latin typeface="+mn-ea"/>
                <a:ea typeface="+mn-ea"/>
                <a:cs typeface="Noto Sans TC Light"/>
              </a:rPr>
              <a:t>)</a:t>
            </a:r>
            <a:r>
              <a:rPr lang="zh-TW" altLang="en-US" sz="1400" dirty="0">
                <a:latin typeface="+mn-ea"/>
                <a:ea typeface="+mn-ea"/>
                <a:cs typeface="Noto Sans TC Light"/>
              </a:rPr>
              <a:t>將「契約廠商廉政相關規定告知書」等納入契約文件中，以「期前預防、弭換無形」觀念，避免同仁、相關人員及廠商違規觸法。</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二</a:t>
            </a:r>
            <a:r>
              <a:rPr lang="en-US" altLang="zh-TW" sz="1400" dirty="0">
                <a:latin typeface="+mn-ea"/>
                <a:ea typeface="+mn-ea"/>
                <a:cs typeface="Noto Sans TC Light"/>
              </a:rPr>
              <a:t>)</a:t>
            </a:r>
            <a:r>
              <a:rPr lang="zh-TW" altLang="en-US" sz="1400" dirty="0">
                <a:latin typeface="+mn-ea"/>
                <a:ea typeface="+mn-ea"/>
                <a:cs typeface="Noto Sans TC Light"/>
              </a:rPr>
              <a:t>將「委託技術服務廠商倫理守則」納入契約文件，期能建立單純、乾淨之施工環境，提供公共工程品質。</a:t>
            </a:r>
          </a:p>
          <a:p>
            <a:pPr algn="just" eaLnBrk="1" hangingPunct="1">
              <a:lnSpc>
                <a:spcPts val="2500"/>
              </a:lnSpc>
            </a:pPr>
            <a:r>
              <a:rPr lang="zh-TW" altLang="en-US" sz="1400" b="1" dirty="0">
                <a:latin typeface="+mn-ea"/>
                <a:ea typeface="+mn-ea"/>
                <a:cs typeface="Noto Sans TC Light"/>
              </a:rPr>
              <a:t>四</a:t>
            </a:r>
            <a:r>
              <a:rPr lang="zh-TW" altLang="en-US" sz="1400" b="1" dirty="0" smtClean="0">
                <a:latin typeface="+mn-ea"/>
                <a:ea typeface="+mn-ea"/>
                <a:cs typeface="Noto Sans TC Light"/>
              </a:rPr>
              <a:t>、</a:t>
            </a:r>
            <a:r>
              <a:rPr lang="zh-TW" altLang="en-US" sz="1400" b="1" dirty="0">
                <a:latin typeface="+mn-ea"/>
                <a:ea typeface="+mn-ea"/>
                <a:cs typeface="Noto Sans TC Light"/>
              </a:rPr>
              <a:t>積極辦理社會參與相關活動：</a:t>
            </a:r>
          </a:p>
          <a:p>
            <a:pPr algn="just" eaLnBrk="1" hangingPunct="1">
              <a:lnSpc>
                <a:spcPts val="2500"/>
              </a:lnSpc>
            </a:pPr>
            <a:r>
              <a:rPr lang="zh-TW" altLang="en-US" sz="1400" dirty="0">
                <a:latin typeface="+mn-ea"/>
                <a:ea typeface="+mn-ea"/>
                <a:cs typeface="Noto Sans TC Light"/>
              </a:rPr>
              <a:t>藉由辦理「企業誠信講座暨採購業務興革座談會」之方式，汲取經驗及資訊交流，促進廉能政治、凝聚企業與私部門反貪共識。</a:t>
            </a:r>
          </a:p>
          <a:p>
            <a:pPr algn="just" eaLnBrk="1" hangingPunct="1">
              <a:lnSpc>
                <a:spcPts val="2500"/>
              </a:lnSpc>
            </a:pPr>
            <a:r>
              <a:rPr lang="zh-TW" altLang="en-US" sz="1400" b="1" dirty="0">
                <a:latin typeface="+mn-ea"/>
                <a:ea typeface="+mn-ea"/>
                <a:cs typeface="Noto Sans TC Light"/>
              </a:rPr>
              <a:t>五</a:t>
            </a:r>
            <a:r>
              <a:rPr lang="zh-TW" altLang="en-US" sz="1400" b="1" dirty="0" smtClean="0">
                <a:latin typeface="+mn-ea"/>
                <a:ea typeface="+mn-ea"/>
                <a:cs typeface="Noto Sans TC Light"/>
              </a:rPr>
              <a:t>、</a:t>
            </a:r>
            <a:r>
              <a:rPr lang="zh-TW" altLang="en-US" sz="1400" b="1" dirty="0">
                <a:latin typeface="+mn-ea"/>
                <a:ea typeface="+mn-ea"/>
                <a:cs typeface="Noto Sans TC Light"/>
              </a:rPr>
              <a:t>落實平時考核強化風險管理：</a:t>
            </a:r>
          </a:p>
          <a:p>
            <a:pPr algn="just" eaLnBrk="1" hangingPunct="1">
              <a:lnSpc>
                <a:spcPts val="2500"/>
              </a:lnSpc>
            </a:pPr>
            <a:r>
              <a:rPr lang="zh-TW" altLang="en-US" sz="1400" dirty="0">
                <a:latin typeface="+mn-ea"/>
                <a:ea typeface="+mn-ea"/>
                <a:cs typeface="Noto Sans TC Light"/>
              </a:rPr>
              <a:t>責請各機關主管確實負起平時考核職責，有效掌握機關風險人員，妥為因應，並定期說明提列狀況，以追蹤控管</a:t>
            </a:r>
            <a:r>
              <a:rPr lang="zh-TW" altLang="en-US" sz="1400" dirty="0" smtClean="0">
                <a:latin typeface="+mn-ea"/>
                <a:ea typeface="+mn-ea"/>
                <a:cs typeface="Noto Sans TC Light"/>
              </a:rPr>
              <a:t>。</a:t>
            </a:r>
            <a:endParaRPr lang="zh-TW" altLang="en-US" sz="1400" dirty="0">
              <a:latin typeface="+mn-ea"/>
              <a:ea typeface="+mn-ea"/>
              <a:cs typeface="Noto Sans TC Light"/>
            </a:endParaRPr>
          </a:p>
          <a:p>
            <a:pPr algn="just" eaLnBrk="1" hangingPunct="1">
              <a:lnSpc>
                <a:spcPts val="2500"/>
              </a:lnSpc>
            </a:pPr>
            <a:endParaRPr lang="en-US" altLang="zh-TW" sz="1400" dirty="0">
              <a:latin typeface="Noto Sans TC Light"/>
              <a:ea typeface="Noto Sans TC Light"/>
              <a:cs typeface="Noto Sans TC Light"/>
            </a:endParaRPr>
          </a:p>
        </p:txBody>
      </p:sp>
      <p:pic>
        <p:nvPicPr>
          <p:cNvPr id="3" name="圖片 2">
            <a:extLst>
              <a:ext uri="{FF2B5EF4-FFF2-40B4-BE49-F238E27FC236}">
                <a16:creationId xmlns:a16="http://schemas.microsoft.com/office/drawing/2014/main" xmlns="" id="{1C5DB953-8C87-4681-B834-C1D000BFCD5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00583" y="6660831"/>
            <a:ext cx="868727" cy="1035050"/>
          </a:xfrm>
          <a:prstGeom prst="rect">
            <a:avLst/>
          </a:prstGeom>
        </p:spPr>
      </p:pic>
      <p:grpSp>
        <p:nvGrpSpPr>
          <p:cNvPr id="14" name="群組 13">
            <a:extLst>
              <a:ext uri="{FF2B5EF4-FFF2-40B4-BE49-F238E27FC236}">
                <a16:creationId xmlns:a16="http://schemas.microsoft.com/office/drawing/2014/main" xmlns="" id="{92FBE34D-E961-4E79-8649-83C5B486C431}"/>
              </a:ext>
            </a:extLst>
          </p:cNvPr>
          <p:cNvGrpSpPr>
            <a:grpSpLocks/>
          </p:cNvGrpSpPr>
          <p:nvPr/>
        </p:nvGrpSpPr>
        <p:grpSpPr bwMode="auto">
          <a:xfrm>
            <a:off x="53245" y="7063469"/>
            <a:ext cx="1925638" cy="554037"/>
            <a:chOff x="23520" y="1461205"/>
            <a:chExt cx="1924990" cy="553998"/>
          </a:xfrm>
        </p:grpSpPr>
        <p:sp>
          <p:nvSpPr>
            <p:cNvPr id="15" name="矩形 14">
              <a:extLst>
                <a:ext uri="{FF2B5EF4-FFF2-40B4-BE49-F238E27FC236}">
                  <a16:creationId xmlns:a16="http://schemas.microsoft.com/office/drawing/2014/main" xmlns="" id="{8EDADD9D-7168-4F14-AFA0-45375E0ED299}"/>
                </a:ext>
              </a:extLst>
            </p:cNvPr>
            <p:cNvSpPr/>
            <p:nvPr/>
          </p:nvSpPr>
          <p:spPr>
            <a:xfrm>
              <a:off x="23520" y="1510414"/>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6" name="文字方塊 15">
              <a:extLst>
                <a:ext uri="{FF2B5EF4-FFF2-40B4-BE49-F238E27FC236}">
                  <a16:creationId xmlns:a16="http://schemas.microsoft.com/office/drawing/2014/main" xmlns="" id="{05DAD78C-8ADF-46B6-A800-E103CD3A711F}"/>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18" name="直線接點 17">
              <a:extLst>
                <a:ext uri="{FF2B5EF4-FFF2-40B4-BE49-F238E27FC236}">
                  <a16:creationId xmlns:a16="http://schemas.microsoft.com/office/drawing/2014/main" xmlns="" id="{33D230E4-C4A2-4750-903C-2CA1139B541A}"/>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0" name="文字方塊 19">
            <a:extLst>
              <a:ext uri="{FF2B5EF4-FFF2-40B4-BE49-F238E27FC236}">
                <a16:creationId xmlns:a16="http://schemas.microsoft.com/office/drawing/2014/main" xmlns="" id="{AE1F4D50-4F78-413F-8AE3-152730226CF6}"/>
              </a:ext>
            </a:extLst>
          </p:cNvPr>
          <p:cNvSpPr txBox="1">
            <a:spLocks noChangeArrowheads="1"/>
          </p:cNvSpPr>
          <p:nvPr/>
        </p:nvSpPr>
        <p:spPr bwMode="auto">
          <a:xfrm>
            <a:off x="29422" y="7774256"/>
            <a:ext cx="6105525" cy="68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300"/>
              </a:lnSpc>
            </a:pPr>
            <a:r>
              <a:rPr lang="zh-TW" altLang="en-US" sz="1400" b="1" dirty="0">
                <a:latin typeface="+mn-ea"/>
                <a:ea typeface="+mn-ea"/>
                <a:cs typeface="Noto Sans Light" panose="020B0402040504020204" pitchFamily="34"/>
              </a:rPr>
              <a:t>貪污治罪條例第</a:t>
            </a:r>
            <a:r>
              <a:rPr lang="en-US" altLang="zh-TW" sz="1400" b="1" dirty="0">
                <a:latin typeface="+mn-ea"/>
                <a:ea typeface="+mn-ea"/>
                <a:cs typeface="Noto Sans Light" panose="020B0402040504020204" pitchFamily="34"/>
              </a:rPr>
              <a:t>4</a:t>
            </a:r>
            <a:r>
              <a:rPr lang="zh-TW" altLang="en-US" sz="1400" b="1" dirty="0">
                <a:latin typeface="+mn-ea"/>
                <a:ea typeface="+mn-ea"/>
                <a:cs typeface="Noto Sans Light" panose="020B0402040504020204" pitchFamily="34"/>
              </a:rPr>
              <a:t>條第</a:t>
            </a:r>
            <a:r>
              <a:rPr lang="en-US" altLang="zh-TW" sz="1400" b="1" dirty="0">
                <a:latin typeface="+mn-ea"/>
                <a:ea typeface="+mn-ea"/>
                <a:cs typeface="Noto Sans Light" panose="020B0402040504020204" pitchFamily="34"/>
              </a:rPr>
              <a:t>1</a:t>
            </a:r>
            <a:r>
              <a:rPr lang="zh-TW" altLang="en-US" sz="1400" b="1" dirty="0">
                <a:latin typeface="+mn-ea"/>
                <a:ea typeface="+mn-ea"/>
                <a:cs typeface="Noto Sans Light" panose="020B0402040504020204" pitchFamily="34"/>
              </a:rPr>
              <a:t>項第</a:t>
            </a:r>
            <a:r>
              <a:rPr lang="en-US" altLang="zh-TW" sz="1400" b="1" dirty="0">
                <a:latin typeface="+mn-ea"/>
                <a:ea typeface="+mn-ea"/>
                <a:cs typeface="Noto Sans Light" panose="020B0402040504020204" pitchFamily="34"/>
              </a:rPr>
              <a:t>5</a:t>
            </a:r>
            <a:r>
              <a:rPr lang="zh-TW" altLang="en-US" sz="1400" b="1" dirty="0">
                <a:latin typeface="+mn-ea"/>
                <a:ea typeface="+mn-ea"/>
                <a:cs typeface="Noto Sans Light" panose="020B0402040504020204" pitchFamily="34"/>
              </a:rPr>
              <a:t>款違背職務之收受賄賂或其他不正利益</a:t>
            </a:r>
            <a:r>
              <a:rPr lang="zh-TW" altLang="en-US" sz="1400" b="1" dirty="0" smtClean="0">
                <a:latin typeface="+mn-ea"/>
                <a:ea typeface="+mn-ea"/>
                <a:cs typeface="Noto Sans Light" panose="020B0402040504020204" pitchFamily="34"/>
              </a:rPr>
              <a:t>罪</a:t>
            </a:r>
            <a:r>
              <a:rPr lang="en-US" altLang="zh-TW" sz="1400" b="1" dirty="0" smtClean="0">
                <a:latin typeface="+mn-ea"/>
                <a:ea typeface="+mn-ea"/>
                <a:cs typeface="Noto Sans Light" panose="020B0402040504020204" pitchFamily="34"/>
              </a:rPr>
              <a:t>(</a:t>
            </a:r>
            <a:r>
              <a:rPr lang="zh-TW" altLang="en-US" sz="1400" b="1" dirty="0">
                <a:latin typeface="+mn-ea"/>
                <a:ea typeface="+mn-ea"/>
                <a:cs typeface="Noto Sans Light" panose="020B0402040504020204" pitchFamily="34"/>
              </a:rPr>
              <a:t>刑度無期徒刑或十年以上有期徒刑，得併</a:t>
            </a:r>
            <a:r>
              <a:rPr lang="zh-TW" altLang="en-US" sz="1400" b="1" dirty="0" smtClean="0">
                <a:latin typeface="+mn-ea"/>
                <a:ea typeface="+mn-ea"/>
                <a:cs typeface="Noto Sans Light" panose="020B0402040504020204" pitchFamily="34"/>
              </a:rPr>
              <a:t>科新台幣</a:t>
            </a:r>
            <a:r>
              <a:rPr lang="zh-TW" altLang="en-US" sz="1400" b="1" dirty="0">
                <a:latin typeface="+mn-ea"/>
                <a:ea typeface="+mn-ea"/>
                <a:cs typeface="Noto Sans Light" panose="020B0402040504020204" pitchFamily="34"/>
              </a:rPr>
              <a:t>一億元以下罰金</a:t>
            </a:r>
            <a:r>
              <a:rPr lang="en-US" altLang="zh-TW" sz="1400" b="1" dirty="0" smtClean="0">
                <a:latin typeface="+mn-ea"/>
                <a:ea typeface="+mn-ea"/>
                <a:cs typeface="Noto Sans Light" panose="020B0402040504020204" pitchFamily="34"/>
              </a:rPr>
              <a:t>)</a:t>
            </a:r>
            <a:r>
              <a:rPr lang="zh-TW" altLang="en-US" sz="1400" b="1" dirty="0" smtClean="0">
                <a:latin typeface="+mn-ea"/>
                <a:ea typeface="+mn-ea"/>
                <a:cs typeface="Noto Sans Light" panose="020B0402040504020204" pitchFamily="34"/>
              </a:rPr>
              <a:t>。</a:t>
            </a:r>
            <a:endParaRPr lang="zh-TW" altLang="en-US" sz="1400" b="1" dirty="0">
              <a:latin typeface="+mn-ea"/>
              <a:ea typeface="+mn-ea"/>
              <a:cs typeface="Noto Sans Light" panose="020B0402040504020204" pitchFamily="34"/>
            </a:endParaRPr>
          </a:p>
        </p:txBody>
      </p:sp>
      <p:cxnSp>
        <p:nvCxnSpPr>
          <p:cNvPr id="19" name="直線接點 18">
            <a:extLst>
              <a:ext uri="{FF2B5EF4-FFF2-40B4-BE49-F238E27FC236}">
                <a16:creationId xmlns:a16="http://schemas.microsoft.com/office/drawing/2014/main" xmlns="" id="{3788507E-53BD-4346-902F-DA48B477BB06}"/>
              </a:ext>
            </a:extLst>
          </p:cNvPr>
          <p:cNvCxnSpPr/>
          <p:nvPr/>
        </p:nvCxnSpPr>
        <p:spPr>
          <a:xfrm flipV="1">
            <a:off x="180246" y="8634304"/>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2" name="文字方塊 21">
            <a:extLst>
              <a:ext uri="{FF2B5EF4-FFF2-40B4-BE49-F238E27FC236}">
                <a16:creationId xmlns:a16="http://schemas.microsoft.com/office/drawing/2014/main" xmlns="" id="{8BC0447B-591B-42DC-A6F7-0B95213DA8F0}"/>
              </a:ext>
            </a:extLst>
          </p:cNvPr>
          <p:cNvSpPr txBox="1"/>
          <p:nvPr/>
        </p:nvSpPr>
        <p:spPr>
          <a:xfrm>
            <a:off x="106878" y="8780279"/>
            <a:ext cx="6437870" cy="592470"/>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a:latin typeface="+mn-ea"/>
              </a:rPr>
              <a:t>註</a:t>
            </a:r>
            <a:r>
              <a:rPr lang="en-US" altLang="zh-TW" sz="1050" dirty="0">
                <a:latin typeface="+mn-ea"/>
              </a:rPr>
              <a:t>：</a:t>
            </a:r>
            <a:r>
              <a:rPr lang="zh-TW" altLang="en-US" sz="1050" dirty="0" smtClean="0">
                <a:latin typeface="+mn-ea"/>
                <a:ea typeface="+mn-ea"/>
              </a:rPr>
              <a:t>本</a:t>
            </a:r>
            <a:r>
              <a:rPr lang="zh-TW" altLang="en-US" sz="1050" dirty="0">
                <a:latin typeface="+mn-ea"/>
                <a:ea typeface="+mn-ea"/>
              </a:rPr>
              <a:t>案經臺灣新北地方法院</a:t>
            </a:r>
            <a:r>
              <a:rPr lang="en-US" altLang="zh-TW" sz="1050" dirty="0">
                <a:latin typeface="+mn-ea"/>
                <a:ea typeface="+mn-ea"/>
              </a:rPr>
              <a:t>102</a:t>
            </a:r>
            <a:r>
              <a:rPr lang="zh-TW" altLang="en-US" sz="1050" dirty="0">
                <a:latin typeface="+mn-ea"/>
                <a:ea typeface="+mn-ea"/>
              </a:rPr>
              <a:t>年度重訴字第</a:t>
            </a:r>
            <a:r>
              <a:rPr lang="en-US" altLang="zh-TW" sz="1050" dirty="0">
                <a:latin typeface="+mn-ea"/>
                <a:ea typeface="+mn-ea"/>
              </a:rPr>
              <a:t>13</a:t>
            </a:r>
            <a:r>
              <a:rPr lang="zh-TW" altLang="en-US" sz="1050" dirty="0">
                <a:latin typeface="+mn-ea"/>
                <a:ea typeface="+mn-ea"/>
              </a:rPr>
              <a:t>號判決處</a:t>
            </a:r>
            <a:r>
              <a:rPr lang="zh-TW" altLang="en-US" sz="1050" dirty="0" smtClean="0">
                <a:latin typeface="+mn-ea"/>
                <a:ea typeface="+mn-ea"/>
              </a:rPr>
              <a:t>有期徒刑</a:t>
            </a:r>
            <a:r>
              <a:rPr lang="en-US" altLang="zh-TW" sz="1050" dirty="0" smtClean="0">
                <a:latin typeface="+mn-ea"/>
                <a:ea typeface="+mn-ea"/>
              </a:rPr>
              <a:t>12</a:t>
            </a:r>
            <a:r>
              <a:rPr lang="zh-TW" altLang="en-US" sz="1050" dirty="0">
                <a:latin typeface="+mn-ea"/>
                <a:ea typeface="+mn-ea"/>
              </a:rPr>
              <a:t>年</a:t>
            </a:r>
            <a:r>
              <a:rPr lang="en-US" altLang="zh-TW" sz="1050" dirty="0">
                <a:latin typeface="+mn-ea"/>
                <a:ea typeface="+mn-ea"/>
              </a:rPr>
              <a:t>6</a:t>
            </a:r>
            <a:r>
              <a:rPr lang="zh-TW" altLang="en-US" sz="1050" dirty="0">
                <a:latin typeface="+mn-ea"/>
                <a:ea typeface="+mn-ea"/>
              </a:rPr>
              <a:t>月，褫奪公權</a:t>
            </a:r>
            <a:r>
              <a:rPr lang="en-US" altLang="zh-TW" sz="1050" dirty="0">
                <a:latin typeface="+mn-ea"/>
                <a:ea typeface="+mn-ea"/>
              </a:rPr>
              <a:t>5</a:t>
            </a:r>
            <a:r>
              <a:rPr lang="zh-TW" altLang="en-US" sz="1050" dirty="0">
                <a:latin typeface="+mn-ea"/>
                <a:ea typeface="+mn-ea"/>
              </a:rPr>
              <a:t>年；臺灣高等法院</a:t>
            </a:r>
            <a:r>
              <a:rPr lang="en-US" altLang="zh-TW" sz="1050" dirty="0">
                <a:latin typeface="+mn-ea"/>
                <a:ea typeface="+mn-ea"/>
              </a:rPr>
              <a:t>104</a:t>
            </a:r>
            <a:r>
              <a:rPr lang="zh-TW" altLang="en-US" sz="1050" dirty="0">
                <a:latin typeface="+mn-ea"/>
                <a:ea typeface="+mn-ea"/>
              </a:rPr>
              <a:t>年度上重訴字第</a:t>
            </a:r>
            <a:r>
              <a:rPr lang="en-US" altLang="zh-TW" sz="1050" dirty="0">
                <a:latin typeface="+mn-ea"/>
                <a:ea typeface="+mn-ea"/>
              </a:rPr>
              <a:t>42</a:t>
            </a:r>
            <a:r>
              <a:rPr lang="zh-TW" altLang="en-US" sz="1050" dirty="0">
                <a:latin typeface="+mn-ea"/>
                <a:ea typeface="+mn-ea"/>
              </a:rPr>
              <a:t>號判決改處</a:t>
            </a:r>
            <a:r>
              <a:rPr lang="zh-TW" altLang="en-US" sz="1050" dirty="0" smtClean="0">
                <a:latin typeface="+mn-ea"/>
                <a:ea typeface="+mn-ea"/>
              </a:rPr>
              <a:t>有期徒刑</a:t>
            </a:r>
            <a:r>
              <a:rPr lang="en-US" altLang="zh-TW" sz="1050" dirty="0" smtClean="0">
                <a:latin typeface="+mn-ea"/>
                <a:ea typeface="+mn-ea"/>
              </a:rPr>
              <a:t>12</a:t>
            </a:r>
            <a:r>
              <a:rPr lang="zh-TW" altLang="en-US" sz="1050" dirty="0">
                <a:latin typeface="+mn-ea"/>
                <a:ea typeface="+mn-ea"/>
              </a:rPr>
              <a:t>年</a:t>
            </a:r>
            <a:r>
              <a:rPr lang="en-US" altLang="zh-TW" sz="1050" dirty="0">
                <a:latin typeface="+mn-ea"/>
                <a:ea typeface="+mn-ea"/>
              </a:rPr>
              <a:t>6</a:t>
            </a:r>
            <a:r>
              <a:rPr lang="zh-TW" altLang="en-US" sz="1050" dirty="0">
                <a:latin typeface="+mn-ea"/>
                <a:ea typeface="+mn-ea"/>
              </a:rPr>
              <a:t>月，褫奪公權</a:t>
            </a:r>
            <a:r>
              <a:rPr lang="en-US" altLang="zh-TW" sz="1050" dirty="0">
                <a:latin typeface="+mn-ea"/>
                <a:ea typeface="+mn-ea"/>
              </a:rPr>
              <a:t>5</a:t>
            </a:r>
            <a:r>
              <a:rPr lang="zh-TW" altLang="en-US" sz="1050" dirty="0">
                <a:latin typeface="+mn-ea"/>
                <a:ea typeface="+mn-ea"/>
              </a:rPr>
              <a:t>年。不正利益沒收，追徵其價額；最高法院</a:t>
            </a:r>
            <a:r>
              <a:rPr lang="en-US" altLang="zh-TW" sz="1050" dirty="0">
                <a:latin typeface="+mn-ea"/>
                <a:ea typeface="+mn-ea"/>
              </a:rPr>
              <a:t>108</a:t>
            </a:r>
            <a:r>
              <a:rPr lang="zh-TW" altLang="en-US" sz="1050" dirty="0">
                <a:latin typeface="+mn-ea"/>
                <a:ea typeface="+mn-ea"/>
              </a:rPr>
              <a:t>年度台上字第</a:t>
            </a:r>
            <a:r>
              <a:rPr lang="en-US" altLang="zh-TW" sz="1050" dirty="0">
                <a:latin typeface="+mn-ea"/>
                <a:ea typeface="+mn-ea"/>
              </a:rPr>
              <a:t>1544</a:t>
            </a:r>
            <a:r>
              <a:rPr lang="zh-TW" altLang="en-US" sz="1050" dirty="0">
                <a:latin typeface="+mn-ea"/>
                <a:ea typeface="+mn-ea"/>
              </a:rPr>
              <a:t>號判決定讞。</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a:t>-</a:t>
            </a:r>
            <a:r>
              <a:rPr lang="zh-TW" altLang="en-US" dirty="0"/>
              <a:t>原因型魚骨圖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1592220" y="6810190"/>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1738644" y="8108845"/>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2952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a:latin typeface="Impact" panose="020B0806030902050204" pitchFamily="34" charset="0"/>
              </a:rPr>
              <a:t>6</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2172360" y="7848226"/>
            <a:ext cx="2679150" cy="369332"/>
          </a:xfrm>
          <a:prstGeom prst="rect">
            <a:avLst/>
          </a:prstGeom>
          <a:noFill/>
        </p:spPr>
        <p:txBody>
          <a:bodyPr wrap="square">
            <a:spAutoFit/>
          </a:bodyPr>
          <a:lstStyle/>
          <a:p>
            <a:r>
              <a:rPr lang="zh-TW" altLang="en-US" b="1" dirty="0">
                <a:latin typeface="+mn-ea"/>
                <a:ea typeface="+mn-ea"/>
                <a:cs typeface="Noto Sans TC Light"/>
              </a:rPr>
              <a:t>列管異常延宕採購案件</a:t>
            </a:r>
            <a:endParaRPr lang="zh-TW" altLang="en-US" dirty="0">
              <a:latin typeface="+mn-ea"/>
              <a:ea typeface="+mn-ea"/>
            </a:endParaRPr>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2855099" y="8956507"/>
            <a:ext cx="3432048" cy="369332"/>
          </a:xfrm>
          <a:prstGeom prst="rect">
            <a:avLst/>
          </a:prstGeom>
          <a:noFill/>
        </p:spPr>
        <p:txBody>
          <a:bodyPr wrap="square">
            <a:spAutoFit/>
          </a:bodyPr>
          <a:lstStyle/>
          <a:p>
            <a:r>
              <a:rPr lang="zh-TW" altLang="en-US" b="1" dirty="0">
                <a:latin typeface="+mn-ea"/>
                <a:ea typeface="+mn-ea"/>
                <a:cs typeface="Noto Sans TC Light"/>
              </a:rPr>
              <a:t>結合採購推動廉政倫理興革措施</a:t>
            </a:r>
            <a:endParaRPr lang="zh-TW" altLang="en-US" dirty="0">
              <a:latin typeface="+mn-ea"/>
              <a:ea typeface="+mn-ea"/>
            </a:endParaRPr>
          </a:p>
        </p:txBody>
      </p:sp>
      <p:sp>
        <p:nvSpPr>
          <p:cNvPr id="38" name="文字方塊 37">
            <a:extLst>
              <a:ext uri="{FF2B5EF4-FFF2-40B4-BE49-F238E27FC236}">
                <a16:creationId xmlns:a16="http://schemas.microsoft.com/office/drawing/2014/main" xmlns="" id="{78F95C8A-FC20-47DC-A0D0-4E118001D231}"/>
              </a:ext>
            </a:extLst>
          </p:cNvPr>
          <p:cNvSpPr txBox="1"/>
          <p:nvPr/>
        </p:nvSpPr>
        <p:spPr>
          <a:xfrm>
            <a:off x="33732" y="8943822"/>
            <a:ext cx="3003170" cy="369332"/>
          </a:xfrm>
          <a:prstGeom prst="rect">
            <a:avLst/>
          </a:prstGeom>
          <a:noFill/>
        </p:spPr>
        <p:txBody>
          <a:bodyPr wrap="square">
            <a:spAutoFit/>
          </a:bodyPr>
          <a:lstStyle/>
          <a:p>
            <a:r>
              <a:rPr lang="zh-TW" altLang="en-US" b="1" dirty="0">
                <a:latin typeface="+mn-ea"/>
                <a:ea typeface="+mn-ea"/>
                <a:cs typeface="Noto Sans TC Light"/>
              </a:rPr>
              <a:t>積極辦理社會參與相關活動</a:t>
            </a:r>
            <a:endParaRPr lang="zh-TW" altLang="en-US" dirty="0">
              <a:latin typeface="+mn-ea"/>
              <a:ea typeface="+mn-ea"/>
            </a:endParaRPr>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1218436" y="1798612"/>
            <a:ext cx="2772796" cy="369332"/>
          </a:xfrm>
          <a:prstGeom prst="rect">
            <a:avLst/>
          </a:prstGeom>
          <a:noFill/>
        </p:spPr>
        <p:txBody>
          <a:bodyPr wrap="square">
            <a:spAutoFit/>
          </a:bodyPr>
          <a:lstStyle/>
          <a:p>
            <a:r>
              <a:rPr lang="zh-TW" altLang="en-US" b="1" dirty="0">
                <a:latin typeface="+mn-ea"/>
                <a:ea typeface="+mn-ea"/>
                <a:cs typeface="Noto Sans TC Light"/>
              </a:rPr>
              <a:t>違法審查核定免計工期</a:t>
            </a:r>
            <a:endParaRPr lang="zh-TW" altLang="en-US" dirty="0"/>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2895187" cy="369332"/>
          </a:xfrm>
          <a:prstGeom prst="rect">
            <a:avLst/>
          </a:prstGeom>
          <a:noFill/>
        </p:spPr>
        <p:txBody>
          <a:bodyPr wrap="square">
            <a:spAutoFit/>
          </a:bodyPr>
          <a:lstStyle/>
          <a:p>
            <a:r>
              <a:rPr lang="zh-TW" altLang="en-US" b="1" dirty="0">
                <a:latin typeface="+mn-ea"/>
                <a:ea typeface="+mn-ea"/>
                <a:cs typeface="Noto Sans TC Light"/>
              </a:rPr>
              <a:t>違反公務員廉政倫理規範</a:t>
            </a:r>
            <a:endParaRPr lang="zh-TW" altLang="en-US" dirty="0"/>
          </a:p>
        </p:txBody>
      </p:sp>
      <p:sp>
        <p:nvSpPr>
          <p:cNvPr id="28" name="矩形 27">
            <a:extLst>
              <a:ext uri="{FF2B5EF4-FFF2-40B4-BE49-F238E27FC236}">
                <a16:creationId xmlns:a16="http://schemas.microsoft.com/office/drawing/2014/main" xmlns="" id="{8FA2FEED-DBE0-498D-A5B8-226B2D7C8390}"/>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收受不正利益而違法審查核定免計工期案</a:t>
            </a:r>
            <a:endParaRPr lang="zh-TW" altLang="zh-TW" sz="2000" b="1" dirty="0">
              <a:solidFill>
                <a:schemeClr val="tx1"/>
              </a:solidFill>
              <a:latin typeface="+mn-ea"/>
              <a:cs typeface="Noto Sans Mono CJK TC Bold"/>
            </a:endParaRPr>
          </a:p>
        </p:txBody>
      </p:sp>
      <p:cxnSp>
        <p:nvCxnSpPr>
          <p:cNvPr id="29" name="直線單箭頭接點 28">
            <a:extLst>
              <a:ext uri="{FF2B5EF4-FFF2-40B4-BE49-F238E27FC236}">
                <a16:creationId xmlns:a16="http://schemas.microsoft.com/office/drawing/2014/main" xmlns="" id="{F61D0A56-C1A1-415A-81CA-E34B7185614F}"/>
              </a:ext>
            </a:extLst>
          </p:cNvPr>
          <p:cNvCxnSpPr/>
          <p:nvPr/>
        </p:nvCxnSpPr>
        <p:spPr>
          <a:xfrm>
            <a:off x="3263155" y="6802869"/>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1" name="文字方塊 30">
            <a:extLst>
              <a:ext uri="{FF2B5EF4-FFF2-40B4-BE49-F238E27FC236}">
                <a16:creationId xmlns:a16="http://schemas.microsoft.com/office/drawing/2014/main" xmlns="" id="{571E583D-F4C6-4E59-BCFC-318A5212685F}"/>
              </a:ext>
            </a:extLst>
          </p:cNvPr>
          <p:cNvSpPr txBox="1"/>
          <p:nvPr/>
        </p:nvSpPr>
        <p:spPr>
          <a:xfrm>
            <a:off x="2855099" y="6455213"/>
            <a:ext cx="2532447" cy="369332"/>
          </a:xfrm>
          <a:prstGeom prst="rect">
            <a:avLst/>
          </a:prstGeom>
          <a:noFill/>
        </p:spPr>
        <p:txBody>
          <a:bodyPr wrap="square">
            <a:spAutoFit/>
          </a:bodyPr>
          <a:lstStyle/>
          <a:p>
            <a:r>
              <a:rPr lang="zh-TW" altLang="en-US" b="1" dirty="0">
                <a:latin typeface="+mn-ea"/>
                <a:ea typeface="+mn-ea"/>
                <a:cs typeface="Noto Sans TC Light"/>
              </a:rPr>
              <a:t>委託監造廠商協助審查</a:t>
            </a:r>
            <a:endParaRPr lang="zh-TW" altLang="en-US" dirty="0">
              <a:latin typeface="+mn-ea"/>
              <a:ea typeface="+mn-ea"/>
            </a:endParaRPr>
          </a:p>
        </p:txBody>
      </p:sp>
      <p:cxnSp>
        <p:nvCxnSpPr>
          <p:cNvPr id="33" name="直線單箭頭接點 32">
            <a:extLst>
              <a:ext uri="{FF2B5EF4-FFF2-40B4-BE49-F238E27FC236}">
                <a16:creationId xmlns:a16="http://schemas.microsoft.com/office/drawing/2014/main" xmlns="" id="{0FC61E2F-BCC4-4EBB-897E-949652124761}"/>
              </a:ext>
            </a:extLst>
          </p:cNvPr>
          <p:cNvCxnSpPr>
            <a:cxnSpLocks/>
          </p:cNvCxnSpPr>
          <p:nvPr/>
        </p:nvCxnSpPr>
        <p:spPr>
          <a:xfrm flipV="1">
            <a:off x="3478980" y="8035645"/>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文字方塊 34">
            <a:extLst>
              <a:ext uri="{FF2B5EF4-FFF2-40B4-BE49-F238E27FC236}">
                <a16:creationId xmlns:a16="http://schemas.microsoft.com/office/drawing/2014/main" xmlns="" id="{78F95C8A-FC20-47DC-A0D0-4E118001D231}"/>
              </a:ext>
            </a:extLst>
          </p:cNvPr>
          <p:cNvSpPr txBox="1"/>
          <p:nvPr/>
        </p:nvSpPr>
        <p:spPr>
          <a:xfrm>
            <a:off x="-93618" y="6461576"/>
            <a:ext cx="2948717" cy="369332"/>
          </a:xfrm>
          <a:prstGeom prst="rect">
            <a:avLst/>
          </a:prstGeom>
          <a:noFill/>
        </p:spPr>
        <p:txBody>
          <a:bodyPr wrap="square">
            <a:spAutoFit/>
          </a:bodyPr>
          <a:lstStyle/>
          <a:p>
            <a:r>
              <a:rPr lang="zh-TW" altLang="en-US" b="1" dirty="0">
                <a:latin typeface="+mn-ea"/>
                <a:ea typeface="+mn-ea"/>
                <a:cs typeface="Noto Sans TC Light"/>
              </a:rPr>
              <a:t>落實平時考核強化風險管理</a:t>
            </a:r>
            <a:endParaRPr lang="zh-TW" altLang="en-US" dirty="0">
              <a:latin typeface="+mn-ea"/>
              <a:ea typeface="+mn-ea"/>
            </a:endParaRPr>
          </a:p>
        </p:txBody>
      </p:sp>
    </p:spTree>
    <p:extLst>
      <p:ext uri="{BB962C8B-B14F-4D97-AF65-F5344CB8AC3E}">
        <p14:creationId xmlns:p14="http://schemas.microsoft.com/office/powerpoint/2010/main" val="1642864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A51FE636-054D-48C0-B5ED-8742C4A1B5EE}"/>
              </a:ext>
            </a:extLst>
          </p:cNvPr>
          <p:cNvSpPr/>
          <p:nvPr/>
        </p:nvSpPr>
        <p:spPr>
          <a:xfrm>
            <a:off x="0" y="0"/>
            <a:ext cx="6858000" cy="1276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AF49B6D0-146D-42C9-B667-8A937BF00445}"/>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D71968F6-F115-4E00-BD09-A7838F5EC361}"/>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6389" name="文字方塊 2">
            <a:extLst>
              <a:ext uri="{FF2B5EF4-FFF2-40B4-BE49-F238E27FC236}">
                <a16:creationId xmlns:a16="http://schemas.microsoft.com/office/drawing/2014/main" xmlns="" id="{67FE987C-0457-4106-81B1-F2C0FEFE0DEF}"/>
              </a:ext>
            </a:extLst>
          </p:cNvPr>
          <p:cNvSpPr txBox="1">
            <a:spLocks noChangeArrowheads="1"/>
          </p:cNvSpPr>
          <p:nvPr/>
        </p:nvSpPr>
        <p:spPr bwMode="auto">
          <a:xfrm>
            <a:off x="1413359" y="244134"/>
            <a:ext cx="5003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smtClean="0">
                <a:latin typeface="+mn-ea"/>
                <a:ea typeface="+mn-ea"/>
              </a:rPr>
              <a:t>類型</a:t>
            </a:r>
            <a:r>
              <a:rPr lang="en-US" altLang="zh-TW" sz="2800" dirty="0" smtClean="0">
                <a:latin typeface="+mn-ea"/>
                <a:ea typeface="+mn-ea"/>
              </a:rPr>
              <a:t>3</a:t>
            </a:r>
            <a:r>
              <a:rPr lang="en-US" altLang="zh-TW" sz="2800" dirty="0" smtClean="0">
                <a:latin typeface="+mn-ea"/>
                <a:ea typeface="+mn-ea"/>
                <a:cs typeface="Noto Sans Mono CJK TC Bold"/>
              </a:rPr>
              <a:t>-</a:t>
            </a:r>
            <a:r>
              <a:rPr lang="zh-TW" altLang="en-US" sz="2800" dirty="0" smtClean="0">
                <a:latin typeface="+mn-ea"/>
                <a:ea typeface="+mn-ea"/>
                <a:cs typeface="Noto Sans Mono CJK TC Bold"/>
              </a:rPr>
              <a:t>虛偽</a:t>
            </a:r>
            <a:r>
              <a:rPr lang="zh-TW" altLang="en-US" sz="2800" dirty="0">
                <a:latin typeface="+mn-ea"/>
                <a:ea typeface="+mn-ea"/>
                <a:cs typeface="Noto Sans Mono CJK TC Bold"/>
              </a:rPr>
              <a:t>記載廠商如期交貨圖利廠商</a:t>
            </a:r>
            <a:endParaRPr lang="zh-TW" altLang="zh-TW" sz="2800" dirty="0">
              <a:latin typeface="+mn-ea"/>
              <a:ea typeface="+mn-ea"/>
              <a:cs typeface="Noto Sans Mono CJK TC Bold"/>
            </a:endParaRPr>
          </a:p>
        </p:txBody>
      </p:sp>
      <p:sp>
        <p:nvSpPr>
          <p:cNvPr id="16390" name="文字方塊 19">
            <a:extLst>
              <a:ext uri="{FF2B5EF4-FFF2-40B4-BE49-F238E27FC236}">
                <a16:creationId xmlns:a16="http://schemas.microsoft.com/office/drawing/2014/main" xmlns="" id="{6DB64996-B06D-4658-9C55-0F01CF939D7E}"/>
              </a:ext>
            </a:extLst>
          </p:cNvPr>
          <p:cNvSpPr txBox="1">
            <a:spLocks noChangeArrowheads="1"/>
          </p:cNvSpPr>
          <p:nvPr/>
        </p:nvSpPr>
        <p:spPr bwMode="auto">
          <a:xfrm>
            <a:off x="-6327775" y="2844800"/>
            <a:ext cx="55943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a:latin typeface="Noto Sans TC Light"/>
                <a:ea typeface="Noto Sans TC Light"/>
                <a:cs typeface="Noto Sans TC Light"/>
              </a:rPr>
              <a:t>　　</a:t>
            </a:r>
            <a:endParaRPr lang="zh-TW" altLang="zh-TW" sz="1200">
              <a:latin typeface="Noto Sans TC Light"/>
              <a:ea typeface="Noto Sans TC Light"/>
              <a:cs typeface="Noto Sans TC Light"/>
            </a:endParaRPr>
          </a:p>
        </p:txBody>
      </p:sp>
      <p:grpSp>
        <p:nvGrpSpPr>
          <p:cNvPr id="9" name="群組 8">
            <a:extLst>
              <a:ext uri="{FF2B5EF4-FFF2-40B4-BE49-F238E27FC236}">
                <a16:creationId xmlns:a16="http://schemas.microsoft.com/office/drawing/2014/main" xmlns="" id="{74D39446-A3FF-4CEE-AA0C-166F4632E640}"/>
              </a:ext>
            </a:extLst>
          </p:cNvPr>
          <p:cNvGrpSpPr/>
          <p:nvPr/>
        </p:nvGrpSpPr>
        <p:grpSpPr>
          <a:xfrm>
            <a:off x="23520" y="1508705"/>
            <a:ext cx="1924990" cy="553998"/>
            <a:chOff x="23520" y="1461205"/>
            <a:chExt cx="1924990" cy="553998"/>
          </a:xfrm>
          <a:solidFill>
            <a:schemeClr val="bg2"/>
          </a:solidFill>
        </p:grpSpPr>
        <p:sp>
          <p:nvSpPr>
            <p:cNvPr id="114" name="矩形 113">
              <a:extLst>
                <a:ext uri="{FF2B5EF4-FFF2-40B4-BE49-F238E27FC236}">
                  <a16:creationId xmlns:a16="http://schemas.microsoft.com/office/drawing/2014/main" xmlns="" id="{1C7BE3BA-B0FD-431C-A8C7-9653DB713E34}"/>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EEDAB00B-CB3E-4E58-AA5E-F1BBAC80BFB8}"/>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B3FD4FFF-A506-4376-9EA6-E81083095A45}"/>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群組 37">
            <a:extLst>
              <a:ext uri="{FF2B5EF4-FFF2-40B4-BE49-F238E27FC236}">
                <a16:creationId xmlns:a16="http://schemas.microsoft.com/office/drawing/2014/main" xmlns="" id="{D1EEDC77-F13B-4C6E-9BCD-425DCFF61866}"/>
              </a:ext>
            </a:extLst>
          </p:cNvPr>
          <p:cNvGrpSpPr/>
          <p:nvPr/>
        </p:nvGrpSpPr>
        <p:grpSpPr>
          <a:xfrm>
            <a:off x="37679" y="4458560"/>
            <a:ext cx="1924990" cy="553998"/>
            <a:chOff x="23520" y="1461205"/>
            <a:chExt cx="1924990" cy="553998"/>
          </a:xfrm>
          <a:solidFill>
            <a:schemeClr val="bg2"/>
          </a:solidFill>
        </p:grpSpPr>
        <p:sp>
          <p:nvSpPr>
            <p:cNvPr id="39" name="矩形 38">
              <a:extLst>
                <a:ext uri="{FF2B5EF4-FFF2-40B4-BE49-F238E27FC236}">
                  <a16:creationId xmlns:a16="http://schemas.microsoft.com/office/drawing/2014/main" xmlns="" id="{F15841E3-ACAA-4C3C-9AA7-6EABD8C6FCC4}"/>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40" name="文字方塊 39">
              <a:extLst>
                <a:ext uri="{FF2B5EF4-FFF2-40B4-BE49-F238E27FC236}">
                  <a16:creationId xmlns:a16="http://schemas.microsoft.com/office/drawing/2014/main" xmlns="" id="{D0BBB49A-2003-4A05-81D4-C67EE0B3B525}"/>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41" name="直線接點 40">
              <a:extLst>
                <a:ext uri="{FF2B5EF4-FFF2-40B4-BE49-F238E27FC236}">
                  <a16:creationId xmlns:a16="http://schemas.microsoft.com/office/drawing/2014/main" xmlns="" id="{08656465-C696-4842-A697-76BA4E264BE5}"/>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6395" name="文字方塊 23">
            <a:extLst>
              <a:ext uri="{FF2B5EF4-FFF2-40B4-BE49-F238E27FC236}">
                <a16:creationId xmlns:a16="http://schemas.microsoft.com/office/drawing/2014/main" xmlns="" id="{9809CB4A-142D-44DD-A8F9-95D846D16F88}"/>
              </a:ext>
            </a:extLst>
          </p:cNvPr>
          <p:cNvSpPr txBox="1">
            <a:spLocks noChangeArrowheads="1"/>
          </p:cNvSpPr>
          <p:nvPr/>
        </p:nvSpPr>
        <p:spPr bwMode="auto">
          <a:xfrm>
            <a:off x="3325813" y="9653588"/>
            <a:ext cx="2648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7</a:t>
            </a:r>
            <a:endParaRPr lang="en-US" altLang="zh-TW" sz="1600" dirty="0">
              <a:latin typeface="Impact" panose="020B0806030902050204" pitchFamily="34" charset="0"/>
            </a:endParaRPr>
          </a:p>
          <a:p>
            <a:pPr eaLnBrk="1" hangingPunct="1"/>
            <a:endParaRPr lang="zh-TW" altLang="en-US" sz="1600" dirty="0">
              <a:latin typeface="Impact" panose="020B0806030902050204" pitchFamily="34" charset="0"/>
            </a:endParaRPr>
          </a:p>
        </p:txBody>
      </p:sp>
      <p:sp>
        <p:nvSpPr>
          <p:cNvPr id="16396" name="Rectangle 3">
            <a:extLst>
              <a:ext uri="{FF2B5EF4-FFF2-40B4-BE49-F238E27FC236}">
                <a16:creationId xmlns:a16="http://schemas.microsoft.com/office/drawing/2014/main" xmlns="" id="{D62F3D38-51E9-4052-930C-C5AAFD92720F}"/>
              </a:ext>
            </a:extLst>
          </p:cNvPr>
          <p:cNvSpPr>
            <a:spLocks noChangeArrowheads="1"/>
          </p:cNvSpPr>
          <p:nvPr/>
        </p:nvSpPr>
        <p:spPr bwMode="auto">
          <a:xfrm>
            <a:off x="409575" y="4973638"/>
            <a:ext cx="62849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r>
              <a:rPr lang="en-US" altLang="zh-TW" sz="1400">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4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6397" name="Rectangle 1">
            <a:extLst>
              <a:ext uri="{FF2B5EF4-FFF2-40B4-BE49-F238E27FC236}">
                <a16:creationId xmlns:a16="http://schemas.microsoft.com/office/drawing/2014/main" xmlns="" id="{68A6929E-50BA-4E7D-9751-C0CC9256B615}"/>
              </a:ext>
            </a:extLst>
          </p:cNvPr>
          <p:cNvSpPr>
            <a:spLocks noChangeArrowheads="1"/>
          </p:cNvSpPr>
          <p:nvPr/>
        </p:nvSpPr>
        <p:spPr bwMode="auto">
          <a:xfrm>
            <a:off x="11113" y="3516313"/>
            <a:ext cx="6835775" cy="379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endParaRPr lang="zh-TW" altLang="en-US" sz="1400">
              <a:latin typeface="Noto Sans Light" panose="020B0402040504020204" pitchFamily="34"/>
              <a:ea typeface="Noto Sans TC Light"/>
              <a:cs typeface="Noto Sans TC Light"/>
            </a:endParaRPr>
          </a:p>
        </p:txBody>
      </p:sp>
      <p:sp>
        <p:nvSpPr>
          <p:cNvPr id="16398" name="Rectangle 5">
            <a:extLst>
              <a:ext uri="{FF2B5EF4-FFF2-40B4-BE49-F238E27FC236}">
                <a16:creationId xmlns:a16="http://schemas.microsoft.com/office/drawing/2014/main" xmlns="" id="{F1E734B0-B462-4F15-A5E1-EEAE84133AF2}"/>
              </a:ext>
            </a:extLst>
          </p:cNvPr>
          <p:cNvSpPr>
            <a:spLocks noChangeArrowheads="1"/>
          </p:cNvSpPr>
          <p:nvPr/>
        </p:nvSpPr>
        <p:spPr bwMode="auto">
          <a:xfrm>
            <a:off x="-195263" y="2560638"/>
            <a:ext cx="722471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endParaRPr lang="zh-TW" altLang="en-US"/>
          </a:p>
        </p:txBody>
      </p:sp>
      <p:pic>
        <p:nvPicPr>
          <p:cNvPr id="3" name="圖片 2">
            <a:extLst>
              <a:ext uri="{FF2B5EF4-FFF2-40B4-BE49-F238E27FC236}">
                <a16:creationId xmlns:a16="http://schemas.microsoft.com/office/drawing/2014/main" xmlns="" id="{170742F0-1FA6-47B4-B274-01B2822A15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02763" y="4090259"/>
            <a:ext cx="1690226" cy="1347788"/>
          </a:xfrm>
          <a:prstGeom prst="rect">
            <a:avLst/>
          </a:prstGeom>
        </p:spPr>
      </p:pic>
      <p:sp>
        <p:nvSpPr>
          <p:cNvPr id="26" name="文字方塊 25">
            <a:extLst>
              <a:ext uri="{FF2B5EF4-FFF2-40B4-BE49-F238E27FC236}">
                <a16:creationId xmlns:a16="http://schemas.microsoft.com/office/drawing/2014/main" xmlns="" id="{580DB98B-9242-46D5-8328-3491D51440E3}"/>
              </a:ext>
            </a:extLst>
          </p:cNvPr>
          <p:cNvSpPr txBox="1"/>
          <p:nvPr/>
        </p:nvSpPr>
        <p:spPr>
          <a:xfrm>
            <a:off x="23520" y="2239318"/>
            <a:ext cx="6823368" cy="2015936"/>
          </a:xfrm>
          <a:prstGeom prst="rect">
            <a:avLst/>
          </a:prstGeom>
          <a:noFill/>
        </p:spPr>
        <p:txBody>
          <a:bodyPr wrap="square">
            <a:spAutoFit/>
          </a:bodyPr>
          <a:lstStyle/>
          <a:p>
            <a:pPr algn="just" eaLnBrk="1" hangingPunct="1">
              <a:lnSpc>
                <a:spcPts val="2500"/>
              </a:lnSpc>
            </a:pPr>
            <a:r>
              <a:rPr lang="zh-TW" altLang="en-US" sz="1400" dirty="0" smtClean="0">
                <a:latin typeface="+mn-ea"/>
                <a:ea typeface="+mn-ea"/>
                <a:cs typeface="Noto Sans TC Light"/>
              </a:rPr>
              <a:t>消防</a:t>
            </a:r>
            <a:r>
              <a:rPr lang="zh-TW" altLang="en-US" sz="1400" dirty="0">
                <a:latin typeface="+mn-ea"/>
                <a:ea typeface="+mn-ea"/>
                <a:cs typeface="Noto Sans TC Light"/>
              </a:rPr>
              <a:t>機關行政科課員丙辦理消防車採購案時，明知廠商未能如期交貨之實情，卻以電話指示該廠商簽寫「本公司參加貴局水庫車標案，已於</a:t>
            </a:r>
            <a:r>
              <a:rPr lang="en-US" altLang="zh-TW" sz="1400" dirty="0">
                <a:latin typeface="+mn-ea"/>
                <a:ea typeface="+mn-ea"/>
                <a:cs typeface="Noto Sans TC Light"/>
              </a:rPr>
              <a:t>…</a:t>
            </a:r>
            <a:r>
              <a:rPr lang="zh-TW" altLang="en-US" sz="1400" dirty="0">
                <a:latin typeface="+mn-ea"/>
                <a:ea typeface="+mn-ea"/>
                <a:cs typeface="Noto Sans TC Light"/>
              </a:rPr>
              <a:t>完成到貨無誤，因貴局無停放場所等原因，本公司願意負保管責任，俟驗收時再開至貴局指定地點驗收，如有不實願負一切責任」之切結書並虛偽記載，以規避實際上無法依合約約定完成交貨之罰款責任，使該廠商領取全額款項，計圖得不法利益新臺幣</a:t>
            </a:r>
            <a:r>
              <a:rPr lang="en-US" altLang="zh-TW" sz="1400" dirty="0">
                <a:latin typeface="+mn-ea"/>
                <a:ea typeface="+mn-ea"/>
                <a:cs typeface="Noto Sans TC Light"/>
              </a:rPr>
              <a:t>9,110,628</a:t>
            </a:r>
            <a:r>
              <a:rPr lang="zh-TW" altLang="en-US" sz="1400" dirty="0">
                <a:latin typeface="+mn-ea"/>
                <a:ea typeface="+mn-ea"/>
                <a:cs typeface="Noto Sans TC Light"/>
              </a:rPr>
              <a:t>元。</a:t>
            </a:r>
          </a:p>
          <a:p>
            <a:pPr algn="just" eaLnBrk="1" hangingPunct="1">
              <a:lnSpc>
                <a:spcPts val="2500"/>
              </a:lnSpc>
            </a:pPr>
            <a:r>
              <a:rPr lang="zh-TW" altLang="en-US" sz="1400" dirty="0" smtClean="0">
                <a:latin typeface="+mn-ea"/>
                <a:ea typeface="+mn-ea"/>
                <a:cs typeface="Noto Sans TC Light"/>
              </a:rPr>
              <a:t>上</a:t>
            </a:r>
            <a:r>
              <a:rPr lang="zh-TW" altLang="en-US" sz="1400" dirty="0">
                <a:latin typeface="+mn-ea"/>
                <a:ea typeface="+mn-ea"/>
                <a:cs typeface="Noto Sans TC Light"/>
              </a:rPr>
              <a:t>開犯行經地方法院判決已犯貪污治罪條例之對主管或監督事務圖利罪。</a:t>
            </a:r>
          </a:p>
        </p:txBody>
      </p:sp>
      <p:sp>
        <p:nvSpPr>
          <p:cNvPr id="29" name="文字方塊 28">
            <a:extLst>
              <a:ext uri="{FF2B5EF4-FFF2-40B4-BE49-F238E27FC236}">
                <a16:creationId xmlns:a16="http://schemas.microsoft.com/office/drawing/2014/main" xmlns="" id="{D0F9BECF-E5FF-4CB2-81E8-D154E0FF0A7D}"/>
              </a:ext>
            </a:extLst>
          </p:cNvPr>
          <p:cNvSpPr txBox="1"/>
          <p:nvPr/>
        </p:nvSpPr>
        <p:spPr>
          <a:xfrm>
            <a:off x="0" y="5273052"/>
            <a:ext cx="6327978" cy="3298339"/>
          </a:xfrm>
          <a:prstGeom prst="rect">
            <a:avLst/>
          </a:prstGeom>
          <a:noFill/>
        </p:spPr>
        <p:txBody>
          <a:bodyPr wrap="square">
            <a:spAutoFit/>
          </a:bodyPr>
          <a:lstStyle/>
          <a:p>
            <a:pPr algn="just" eaLnBrk="1" hangingPunct="1">
              <a:lnSpc>
                <a:spcPts val="2500"/>
              </a:lnSpc>
            </a:pPr>
            <a:r>
              <a:rPr lang="zh-TW" altLang="en-US" sz="1400" b="1" dirty="0">
                <a:latin typeface="+mn-ea"/>
                <a:ea typeface="+mn-ea"/>
                <a:cs typeface="Noto Sans TC Light"/>
              </a:rPr>
              <a:t>一、驗收標準作業程序：</a:t>
            </a:r>
          </a:p>
          <a:p>
            <a:pPr algn="just" eaLnBrk="1" hangingPunct="1">
              <a:lnSpc>
                <a:spcPts val="2500"/>
              </a:lnSpc>
            </a:pPr>
            <a:r>
              <a:rPr lang="zh-TW" altLang="en-US" sz="1400" dirty="0">
                <a:latin typeface="+mn-ea"/>
                <a:ea typeface="+mn-ea"/>
                <a:cs typeface="Noto Sans TC Light"/>
              </a:rPr>
              <a:t>承辦人員未依政府採購法及契約規範落實驗收，協助廠商偽造或抽換驗收文件等，魚目混珠矇騙過關。</a:t>
            </a:r>
          </a:p>
          <a:p>
            <a:pPr algn="just" eaLnBrk="1" hangingPunct="1">
              <a:lnSpc>
                <a:spcPts val="2500"/>
              </a:lnSpc>
            </a:pPr>
            <a:r>
              <a:rPr lang="zh-TW" altLang="en-US" sz="1400" b="1" dirty="0">
                <a:latin typeface="+mn-ea"/>
                <a:ea typeface="+mn-ea"/>
                <a:cs typeface="Noto Sans TC Light"/>
              </a:rPr>
              <a:t>二、未詳實掌握廠商履約情形：</a:t>
            </a:r>
          </a:p>
          <a:p>
            <a:pPr algn="just" eaLnBrk="1" hangingPunct="1">
              <a:lnSpc>
                <a:spcPts val="2500"/>
              </a:lnSpc>
            </a:pPr>
            <a:r>
              <a:rPr lang="zh-TW" altLang="en-US" sz="1400" dirty="0">
                <a:latin typeface="+mn-ea"/>
                <a:ea typeface="+mn-ea"/>
                <a:cs typeface="Noto Sans TC Light"/>
              </a:rPr>
              <a:t>針對重大採購案件，採購或驗收相關人員未於履約或驗收程序中，追蹤或詢問廠商履約進度，僅憑切結 書認定廠商無違反契約相關規定。</a:t>
            </a:r>
          </a:p>
          <a:p>
            <a:pPr algn="just" eaLnBrk="1" hangingPunct="1">
              <a:lnSpc>
                <a:spcPts val="2500"/>
              </a:lnSpc>
            </a:pPr>
            <a:r>
              <a:rPr lang="zh-TW" altLang="en-US" sz="1400" b="1" dirty="0">
                <a:latin typeface="+mn-ea"/>
                <a:ea typeface="+mn-ea"/>
                <a:cs typeface="Noto Sans TC Light"/>
              </a:rPr>
              <a:t>三、法紀觀念淡薄：</a:t>
            </a:r>
          </a:p>
          <a:p>
            <a:pPr algn="just" eaLnBrk="1" hangingPunct="1">
              <a:lnSpc>
                <a:spcPts val="2500"/>
              </a:lnSpc>
            </a:pPr>
            <a:r>
              <a:rPr lang="zh-TW" altLang="en-US" sz="1400" dirty="0">
                <a:latin typeface="+mn-ea"/>
                <a:ea typeface="+mn-ea"/>
                <a:cs typeface="Noto Sans TC Light"/>
              </a:rPr>
              <a:t>採購案件承辦人相關法律概念薄弱，可能因為金錢誘惑，或是迫於預算執行率壓力，未依政府採購法相關程序辦理驗收，鋌而走險放水幫助廠商於期限內履約，圖利廠商驗收通過，嚴重影響機關形象。</a:t>
            </a:r>
          </a:p>
        </p:txBody>
      </p:sp>
      <p:sp>
        <p:nvSpPr>
          <p:cNvPr id="24" name="文字方塊 23">
            <a:extLst>
              <a:ext uri="{FF2B5EF4-FFF2-40B4-BE49-F238E27FC236}">
                <a16:creationId xmlns:a16="http://schemas.microsoft.com/office/drawing/2014/main" xmlns="" id="{EB690E10-0C3D-4FD7-AB19-A528173B1101}"/>
              </a:ext>
            </a:extLst>
          </p:cNvPr>
          <p:cNvSpPr txBox="1"/>
          <p:nvPr/>
        </p:nvSpPr>
        <p:spPr>
          <a:xfrm>
            <a:off x="5522407" y="5722372"/>
            <a:ext cx="243978" cy="215444"/>
          </a:xfrm>
          <a:prstGeom prst="rect">
            <a:avLst/>
          </a:prstGeom>
          <a:noFill/>
        </p:spPr>
        <p:txBody>
          <a:bodyPr wrap="square" rtlCol="0">
            <a:spAutoFit/>
          </a:bodyPr>
          <a:lstStyle/>
          <a:p>
            <a:r>
              <a:rPr lang="en-US" altLang="zh-TW" sz="800" dirty="0">
                <a:latin typeface="+mn-ea"/>
                <a:ea typeface="+mn-ea"/>
              </a:rPr>
              <a:t>3</a:t>
            </a:r>
            <a:endParaRPr lang="zh-TW" altLang="en-US" sz="800" dirty="0">
              <a:latin typeface="+mn-ea"/>
              <a:ea typeface="+mn-ea"/>
            </a:endParaRPr>
          </a:p>
        </p:txBody>
      </p:sp>
      <p:sp>
        <p:nvSpPr>
          <p:cNvPr id="27" name="文字方塊 26">
            <a:extLst>
              <a:ext uri="{FF2B5EF4-FFF2-40B4-BE49-F238E27FC236}">
                <a16:creationId xmlns:a16="http://schemas.microsoft.com/office/drawing/2014/main" xmlns="" id="{7959757E-DB25-411C-B8A2-05F1E5499935}"/>
              </a:ext>
            </a:extLst>
          </p:cNvPr>
          <p:cNvSpPr txBox="1"/>
          <p:nvPr/>
        </p:nvSpPr>
        <p:spPr>
          <a:xfrm>
            <a:off x="684684" y="6342404"/>
            <a:ext cx="243978" cy="215444"/>
          </a:xfrm>
          <a:prstGeom prst="rect">
            <a:avLst/>
          </a:prstGeom>
          <a:noFill/>
        </p:spPr>
        <p:txBody>
          <a:bodyPr wrap="square" rtlCol="0">
            <a:spAutoFit/>
          </a:bodyPr>
          <a:lstStyle/>
          <a:p>
            <a:r>
              <a:rPr lang="en-US" altLang="zh-TW" sz="800" dirty="0">
                <a:latin typeface="+mn-ea"/>
                <a:ea typeface="+mn-ea"/>
              </a:rPr>
              <a:t>4</a:t>
            </a:r>
            <a:endParaRPr lang="zh-TW" altLang="en-US" sz="800" dirty="0">
              <a:latin typeface="+mn-ea"/>
              <a:ea typeface="+mn-ea"/>
            </a:endParaRPr>
          </a:p>
        </p:txBody>
      </p:sp>
      <p:pic>
        <p:nvPicPr>
          <p:cNvPr id="25" name="圖片 24"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8"/>
            <a:ext cx="1218389" cy="1247460"/>
          </a:xfrm>
          <a:prstGeom prst="rect">
            <a:avLst/>
          </a:prstGeom>
          <a:solidFill>
            <a:schemeClr val="bg1"/>
          </a:solid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24369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00F1D1C9-B192-4949-8865-75946A228FAD}"/>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28ABD05F-AE5F-49DD-A343-B966A949D4C6}"/>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虛偽記載廠商如期交貨圖利廠商</a:t>
            </a:r>
            <a:endParaRPr lang="zh-TW" altLang="zh-TW" sz="2000" b="1" dirty="0">
              <a:solidFill>
                <a:schemeClr val="tx1"/>
              </a:solidFill>
              <a:latin typeface="+mn-ea"/>
              <a:cs typeface="Noto Sans Mono CJK TC Bold"/>
            </a:endParaRPr>
          </a:p>
        </p:txBody>
      </p:sp>
      <p:sp>
        <p:nvSpPr>
          <p:cNvPr id="17" name="矩形 16">
            <a:extLst>
              <a:ext uri="{FF2B5EF4-FFF2-40B4-BE49-F238E27FC236}">
                <a16:creationId xmlns:a16="http://schemas.microsoft.com/office/drawing/2014/main" xmlns="" id="{80D80B9A-9AB0-4135-B5C1-3E38C240AA0F}"/>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4341" name="文字方塊 17">
            <a:extLst>
              <a:ext uri="{FF2B5EF4-FFF2-40B4-BE49-F238E27FC236}">
                <a16:creationId xmlns:a16="http://schemas.microsoft.com/office/drawing/2014/main" xmlns="" id="{595D24B5-40EB-4549-9685-DB629D716333}"/>
              </a:ext>
            </a:extLst>
          </p:cNvPr>
          <p:cNvSpPr txBox="1">
            <a:spLocks noChangeArrowheads="1"/>
          </p:cNvSpPr>
          <p:nvPr/>
        </p:nvSpPr>
        <p:spPr bwMode="auto">
          <a:xfrm>
            <a:off x="3307556" y="9611519"/>
            <a:ext cx="2936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8</a:t>
            </a:r>
            <a:endParaRPr lang="zh-TW" altLang="en-US" sz="1600" dirty="0">
              <a:latin typeface="Impact" panose="020B0806030902050204" pitchFamily="34" charset="0"/>
            </a:endParaRPr>
          </a:p>
        </p:txBody>
      </p:sp>
      <p:grpSp>
        <p:nvGrpSpPr>
          <p:cNvPr id="14347" name="群組 15">
            <a:extLst>
              <a:ext uri="{FF2B5EF4-FFF2-40B4-BE49-F238E27FC236}">
                <a16:creationId xmlns:a16="http://schemas.microsoft.com/office/drawing/2014/main" xmlns="" id="{3503F864-E6FD-4B12-BBC4-DCBE61851191}"/>
              </a:ext>
            </a:extLst>
          </p:cNvPr>
          <p:cNvGrpSpPr>
            <a:grpSpLocks/>
          </p:cNvGrpSpPr>
          <p:nvPr/>
        </p:nvGrpSpPr>
        <p:grpSpPr bwMode="auto">
          <a:xfrm>
            <a:off x="0" y="1406906"/>
            <a:ext cx="1925638" cy="554038"/>
            <a:chOff x="23520" y="1461206"/>
            <a:chExt cx="1924990" cy="553998"/>
          </a:xfrm>
        </p:grpSpPr>
        <p:sp>
          <p:nvSpPr>
            <p:cNvPr id="22" name="矩形 21">
              <a:extLst>
                <a:ext uri="{FF2B5EF4-FFF2-40B4-BE49-F238E27FC236}">
                  <a16:creationId xmlns:a16="http://schemas.microsoft.com/office/drawing/2014/main" xmlns="" id="{0F36F87E-4A41-41C5-8CCF-DF319E6A8122}"/>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4350" name="文字方塊 22">
              <a:extLst>
                <a:ext uri="{FF2B5EF4-FFF2-40B4-BE49-F238E27FC236}">
                  <a16:creationId xmlns:a16="http://schemas.microsoft.com/office/drawing/2014/main" xmlns="" id="{9578FA6B-46F7-41FD-86A4-5F6408BF886E}"/>
                </a:ext>
              </a:extLst>
            </p:cNvPr>
            <p:cNvSpPr txBox="1">
              <a:spLocks noChangeArrowheads="1"/>
            </p:cNvSpPr>
            <p:nvPr/>
          </p:nvSpPr>
          <p:spPr bwMode="auto">
            <a:xfrm>
              <a:off x="364051" y="1461206"/>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防治</a:t>
              </a:r>
              <a:r>
                <a:rPr lang="zh-TW" altLang="en-US" sz="2000" b="1" dirty="0">
                  <a:solidFill>
                    <a:schemeClr val="tx2"/>
                  </a:solidFill>
                  <a:latin typeface="Noto Sans Mono CJK TC Bold"/>
                  <a:ea typeface="Noto Sans Mono CJK TC Bold"/>
                  <a:cs typeface="Noto Sans Mono CJK TC Bold"/>
                </a:rPr>
                <a:t>措施</a:t>
              </a:r>
              <a:endParaRPr lang="en-US" altLang="zh-TW" sz="2000" b="1" dirty="0">
                <a:solidFill>
                  <a:schemeClr val="tx2"/>
                </a:solidFill>
                <a:latin typeface="Noto Sans Mono CJK TC Bold"/>
                <a:ea typeface="Noto Sans Mono CJK TC Bold"/>
                <a:cs typeface="Noto Sans Mono CJK TC Bold"/>
              </a:endParaRPr>
            </a:p>
          </p:txBody>
        </p:sp>
        <p:cxnSp>
          <p:nvCxnSpPr>
            <p:cNvPr id="24" name="直線接點 23">
              <a:extLst>
                <a:ext uri="{FF2B5EF4-FFF2-40B4-BE49-F238E27FC236}">
                  <a16:creationId xmlns:a16="http://schemas.microsoft.com/office/drawing/2014/main" xmlns="" id="{9FBA4110-7F45-404E-A9C9-A8BD54FF4CFD}"/>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4348" name="文字方塊 30">
            <a:extLst>
              <a:ext uri="{FF2B5EF4-FFF2-40B4-BE49-F238E27FC236}">
                <a16:creationId xmlns:a16="http://schemas.microsoft.com/office/drawing/2014/main" xmlns="" id="{6EE8560D-5DB4-41F2-A2ED-B90EB06F8129}"/>
              </a:ext>
            </a:extLst>
          </p:cNvPr>
          <p:cNvSpPr txBox="1">
            <a:spLocks noChangeArrowheads="1"/>
          </p:cNvSpPr>
          <p:nvPr/>
        </p:nvSpPr>
        <p:spPr bwMode="auto">
          <a:xfrm>
            <a:off x="0" y="2279635"/>
            <a:ext cx="6858000" cy="5823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一、承辦採購人員與主驗人員分立原則：</a:t>
            </a:r>
          </a:p>
          <a:p>
            <a:pPr algn="just" eaLnBrk="1" hangingPunct="1">
              <a:lnSpc>
                <a:spcPts val="2500"/>
              </a:lnSpc>
            </a:pPr>
            <a:r>
              <a:rPr lang="zh-TW" altLang="en-US" sz="1400" dirty="0">
                <a:latin typeface="+mn-ea"/>
                <a:ea typeface="+mn-ea"/>
                <a:cs typeface="Noto Sans TC Light"/>
              </a:rPr>
              <a:t>落實行政府採購法第</a:t>
            </a:r>
            <a:r>
              <a:rPr lang="en-US" altLang="zh-TW" sz="1400" dirty="0">
                <a:latin typeface="+mn-ea"/>
                <a:ea typeface="+mn-ea"/>
                <a:cs typeface="Noto Sans TC Light"/>
              </a:rPr>
              <a:t>71</a:t>
            </a:r>
            <a:r>
              <a:rPr lang="zh-TW" altLang="en-US" sz="1400" dirty="0">
                <a:latin typeface="+mn-ea"/>
                <a:ea typeface="+mn-ea"/>
                <a:cs typeface="Noto Sans TC Light"/>
              </a:rPr>
              <a:t>條規定，機關承辦採購單位人員不得為所辦採購之主驗人或樣品及材料檢驗人，避免產生球員兼栽判等情形發生。</a:t>
            </a:r>
          </a:p>
          <a:p>
            <a:pPr algn="just" eaLnBrk="1" hangingPunct="1">
              <a:lnSpc>
                <a:spcPts val="2500"/>
              </a:lnSpc>
            </a:pPr>
            <a:r>
              <a:rPr lang="zh-TW" altLang="en-US" sz="1400" b="1" dirty="0">
                <a:latin typeface="+mn-ea"/>
                <a:ea typeface="+mn-ea"/>
                <a:cs typeface="Noto Sans TC Light"/>
              </a:rPr>
              <a:t>二、建立職務輪調制度：</a:t>
            </a:r>
          </a:p>
          <a:p>
            <a:pPr algn="just" eaLnBrk="1" hangingPunct="1">
              <a:lnSpc>
                <a:spcPts val="2500"/>
              </a:lnSpc>
            </a:pPr>
            <a:r>
              <a:rPr lang="zh-TW" altLang="en-US" sz="1400" dirty="0">
                <a:latin typeface="+mn-ea"/>
                <a:ea typeface="+mn-ea"/>
                <a:cs typeface="Noto Sans TC Light"/>
              </a:rPr>
              <a:t>機關應定期或適時進行職務輪調避免特定人員久任一職，與廠商熟稔，產生人情壓力，易滋生弊端。</a:t>
            </a:r>
          </a:p>
          <a:p>
            <a:pPr algn="just" eaLnBrk="1" hangingPunct="1">
              <a:lnSpc>
                <a:spcPts val="2500"/>
              </a:lnSpc>
            </a:pPr>
            <a:r>
              <a:rPr lang="zh-TW" altLang="en-US" sz="1400" b="1" dirty="0">
                <a:latin typeface="+mn-ea"/>
                <a:ea typeface="+mn-ea"/>
                <a:cs typeface="Noto Sans TC Light"/>
              </a:rPr>
              <a:t>三、履約完成報告應確實並陳核：</a:t>
            </a:r>
          </a:p>
          <a:p>
            <a:pPr algn="just" eaLnBrk="1" hangingPunct="1">
              <a:lnSpc>
                <a:spcPts val="2500"/>
              </a:lnSpc>
            </a:pPr>
            <a:r>
              <a:rPr lang="zh-TW" altLang="en-US" sz="1400" dirty="0">
                <a:latin typeface="+mn-ea"/>
                <a:ea typeface="+mn-ea"/>
                <a:cs typeface="Noto Sans TC Light"/>
              </a:rPr>
              <a:t>承辦人員於簽辦廠商陳報之竣工及交貨公文時，應確實向廠商確認工程或貨品 情形，如實簽寫於簽辦公文上並隨附佐證相關資料。 採購監辦工作，避免採購案均採書面驗收，應視採購案件金額大小或重要性參與實地監辦，加強實地驗收點檢工作，以嚇阻或防堵不肖同仁或廠商為不法行為。</a:t>
            </a:r>
          </a:p>
          <a:p>
            <a:pPr algn="just" eaLnBrk="1" hangingPunct="1">
              <a:lnSpc>
                <a:spcPts val="2500"/>
              </a:lnSpc>
            </a:pPr>
            <a:r>
              <a:rPr lang="zh-TW" altLang="en-US" sz="1400" b="1" dirty="0">
                <a:latin typeface="+mn-ea"/>
                <a:ea typeface="+mn-ea"/>
                <a:cs typeface="Noto Sans TC Light"/>
              </a:rPr>
              <a:t>四、相關人員應確實追蹤採購案件進度之責：</a:t>
            </a:r>
          </a:p>
          <a:p>
            <a:pPr algn="just" eaLnBrk="1" hangingPunct="1">
              <a:lnSpc>
                <a:spcPts val="2500"/>
              </a:lnSpc>
            </a:pPr>
            <a:r>
              <a:rPr lang="zh-TW" altLang="en-US" sz="1400" dirty="0">
                <a:latin typeface="+mn-ea"/>
                <a:ea typeface="+mn-ea"/>
                <a:cs typeface="Noto Sans TC Light"/>
              </a:rPr>
              <a:t>採購單位主管針對金額較龐大採購案件，應掌握瞭解廠商履約進度，完善整體採購程序規定，避免不肖承辦人員違法亂紀。</a:t>
            </a:r>
          </a:p>
          <a:p>
            <a:pPr algn="just" eaLnBrk="1" hangingPunct="1">
              <a:lnSpc>
                <a:spcPts val="2500"/>
              </a:lnSpc>
            </a:pPr>
            <a:r>
              <a:rPr lang="zh-TW" altLang="en-US" sz="1400" b="1" dirty="0">
                <a:latin typeface="+mn-ea"/>
                <a:ea typeface="+mn-ea"/>
                <a:cs typeface="Noto Sans TC Light"/>
              </a:rPr>
              <a:t>五、提高採購人員法令素養：</a:t>
            </a:r>
          </a:p>
          <a:p>
            <a:pPr algn="just" eaLnBrk="1" hangingPunct="1">
              <a:lnSpc>
                <a:spcPts val="2500"/>
              </a:lnSpc>
            </a:pPr>
            <a:r>
              <a:rPr lang="zh-TW" altLang="en-US" sz="1400" dirty="0">
                <a:latin typeface="+mn-ea"/>
                <a:ea typeface="+mn-ea"/>
                <a:cs typeface="Noto Sans TC Light"/>
              </a:rPr>
              <a:t>為使辦理採購人員瞭解相關法令對辦理採購行為保障，鼓勵採購人員參加相關教育訓練課程，避免採購人員害怕被檢察單位偵查、起訴，而僵化行政程序、裹足不前，不敢在法定範圍內行使專業採購判斷，致妨礙採購效率。</a:t>
            </a:r>
          </a:p>
        </p:txBody>
      </p:sp>
    </p:spTree>
    <p:extLst>
      <p:ext uri="{BB962C8B-B14F-4D97-AF65-F5344CB8AC3E}">
        <p14:creationId xmlns:p14="http://schemas.microsoft.com/office/powerpoint/2010/main" val="2363712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00F1D1C9-B192-4949-8865-75946A228FAD}"/>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28ABD05F-AE5F-49DD-A343-B966A949D4C6}"/>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虛偽記載廠商如期交貨圖利廠商</a:t>
            </a:r>
            <a:endParaRPr lang="zh-TW" altLang="zh-TW" sz="2000" b="1" dirty="0">
              <a:solidFill>
                <a:schemeClr val="tx1"/>
              </a:solidFill>
              <a:latin typeface="+mn-ea"/>
              <a:cs typeface="Noto Sans Mono CJK TC Bold"/>
            </a:endParaRPr>
          </a:p>
        </p:txBody>
      </p:sp>
      <p:sp>
        <p:nvSpPr>
          <p:cNvPr id="17" name="矩形 16">
            <a:extLst>
              <a:ext uri="{FF2B5EF4-FFF2-40B4-BE49-F238E27FC236}">
                <a16:creationId xmlns:a16="http://schemas.microsoft.com/office/drawing/2014/main" xmlns="" id="{80D80B9A-9AB0-4135-B5C1-3E38C240AA0F}"/>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4341" name="文字方塊 17">
            <a:extLst>
              <a:ext uri="{FF2B5EF4-FFF2-40B4-BE49-F238E27FC236}">
                <a16:creationId xmlns:a16="http://schemas.microsoft.com/office/drawing/2014/main" xmlns="" id="{595D24B5-40EB-4549-9685-DB629D716333}"/>
              </a:ext>
            </a:extLst>
          </p:cNvPr>
          <p:cNvSpPr txBox="1">
            <a:spLocks noChangeArrowheads="1"/>
          </p:cNvSpPr>
          <p:nvPr/>
        </p:nvSpPr>
        <p:spPr bwMode="auto">
          <a:xfrm>
            <a:off x="3307556" y="9611519"/>
            <a:ext cx="2952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9</a:t>
            </a:r>
            <a:endParaRPr lang="zh-TW" altLang="en-US" sz="1600" dirty="0">
              <a:latin typeface="Impact" panose="020B0806030902050204" pitchFamily="34" charset="0"/>
            </a:endParaRPr>
          </a:p>
        </p:txBody>
      </p:sp>
      <p:sp>
        <p:nvSpPr>
          <p:cNvPr id="18" name="文字方塊 17">
            <a:extLst>
              <a:ext uri="{FF2B5EF4-FFF2-40B4-BE49-F238E27FC236}">
                <a16:creationId xmlns:a16="http://schemas.microsoft.com/office/drawing/2014/main" xmlns="" id="{8BC0447B-591B-42DC-A6F7-0B95213DA8F0}"/>
              </a:ext>
            </a:extLst>
          </p:cNvPr>
          <p:cNvSpPr txBox="1"/>
          <p:nvPr/>
        </p:nvSpPr>
        <p:spPr>
          <a:xfrm>
            <a:off x="0" y="8292108"/>
            <a:ext cx="6437870" cy="1415259"/>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smtClean="0">
                <a:latin typeface="+mn-ea"/>
                <a:ea typeface="+mn-ea"/>
              </a:rPr>
              <a:t>註</a:t>
            </a:r>
            <a:r>
              <a:rPr lang="en-US" altLang="zh-TW" sz="1050" dirty="0" smtClean="0">
                <a:latin typeface="+mn-ea"/>
                <a:ea typeface="+mn-ea"/>
              </a:rPr>
              <a:t>：</a:t>
            </a:r>
            <a:r>
              <a:rPr lang="zh-TW" altLang="en-US" sz="1050" dirty="0">
                <a:latin typeface="+mn-ea"/>
                <a:ea typeface="+mn-ea"/>
              </a:rPr>
              <a:t>本案經臺灣彰化地方法院</a:t>
            </a:r>
            <a:r>
              <a:rPr lang="en-US" altLang="zh-TW" sz="1050" dirty="0">
                <a:latin typeface="+mn-ea"/>
                <a:ea typeface="+mn-ea"/>
              </a:rPr>
              <a:t>92</a:t>
            </a:r>
            <a:r>
              <a:rPr lang="zh-TW" altLang="en-US" sz="1050" dirty="0">
                <a:latin typeface="+mn-ea"/>
                <a:ea typeface="+mn-ea"/>
              </a:rPr>
              <a:t>年度訴字第</a:t>
            </a:r>
            <a:r>
              <a:rPr lang="en-US" altLang="zh-TW" sz="1050" dirty="0">
                <a:latin typeface="+mn-ea"/>
                <a:ea typeface="+mn-ea"/>
              </a:rPr>
              <a:t>940</a:t>
            </a:r>
            <a:r>
              <a:rPr lang="zh-TW" altLang="en-US" sz="1050" dirty="0">
                <a:latin typeface="+mn-ea"/>
                <a:ea typeface="+mn-ea"/>
              </a:rPr>
              <a:t>號判決</a:t>
            </a:r>
            <a:r>
              <a:rPr lang="en-US" altLang="zh-TW" sz="1050" dirty="0">
                <a:latin typeface="+mn-ea"/>
                <a:ea typeface="+mn-ea"/>
              </a:rPr>
              <a:t>(92</a:t>
            </a:r>
            <a:r>
              <a:rPr lang="zh-TW" altLang="en-US" sz="1050" dirty="0">
                <a:latin typeface="+mn-ea"/>
                <a:ea typeface="+mn-ea"/>
              </a:rPr>
              <a:t>年</a:t>
            </a:r>
            <a:r>
              <a:rPr lang="en-US" altLang="zh-TW" sz="1050" dirty="0">
                <a:latin typeface="+mn-ea"/>
                <a:ea typeface="+mn-ea"/>
              </a:rPr>
              <a:t>9</a:t>
            </a:r>
            <a:r>
              <a:rPr lang="zh-TW" altLang="en-US" sz="1050" dirty="0">
                <a:latin typeface="+mn-ea"/>
                <a:ea typeface="+mn-ea"/>
              </a:rPr>
              <a:t>月</a:t>
            </a:r>
            <a:r>
              <a:rPr lang="en-US" altLang="zh-TW" sz="1050" dirty="0">
                <a:latin typeface="+mn-ea"/>
                <a:ea typeface="+mn-ea"/>
              </a:rPr>
              <a:t>5</a:t>
            </a:r>
            <a:r>
              <a:rPr lang="zh-TW" altLang="en-US" sz="1050" dirty="0">
                <a:latin typeface="+mn-ea"/>
                <a:ea typeface="+mn-ea"/>
              </a:rPr>
              <a:t>日</a:t>
            </a:r>
            <a:r>
              <a:rPr lang="en-US" altLang="zh-TW" sz="1050" dirty="0">
                <a:latin typeface="+mn-ea"/>
                <a:ea typeface="+mn-ea"/>
              </a:rPr>
              <a:t>)</a:t>
            </a:r>
            <a:r>
              <a:rPr lang="zh-TW" altLang="en-US" sz="1050" dirty="0">
                <a:latin typeface="+mn-ea"/>
                <a:ea typeface="+mn-ea"/>
              </a:rPr>
              <a:t>處有期徒刑</a:t>
            </a:r>
            <a:r>
              <a:rPr lang="en-US" altLang="zh-TW" sz="1050" dirty="0">
                <a:latin typeface="+mn-ea"/>
                <a:ea typeface="+mn-ea"/>
              </a:rPr>
              <a:t>6</a:t>
            </a:r>
            <a:r>
              <a:rPr lang="zh-TW" altLang="en-US" sz="1050" dirty="0">
                <a:latin typeface="+mn-ea"/>
                <a:ea typeface="+mn-ea"/>
              </a:rPr>
              <a:t>年</a:t>
            </a:r>
            <a:r>
              <a:rPr lang="en-US" altLang="zh-TW" sz="1050" dirty="0">
                <a:latin typeface="+mn-ea"/>
                <a:ea typeface="+mn-ea"/>
              </a:rPr>
              <a:t>4</a:t>
            </a:r>
            <a:r>
              <a:rPr lang="zh-TW" altLang="en-US" sz="1050" dirty="0">
                <a:latin typeface="+mn-ea"/>
                <a:ea typeface="+mn-ea"/>
              </a:rPr>
              <a:t>月，褫奪公權</a:t>
            </a:r>
            <a:r>
              <a:rPr lang="en-US" altLang="zh-TW" sz="1050" dirty="0">
                <a:latin typeface="+mn-ea"/>
                <a:ea typeface="+mn-ea"/>
              </a:rPr>
              <a:t>3</a:t>
            </a:r>
            <a:r>
              <a:rPr lang="zh-TW" altLang="en-US" sz="1050" dirty="0">
                <a:latin typeface="+mn-ea"/>
                <a:ea typeface="+mn-ea"/>
              </a:rPr>
              <a:t>年；臺灣高等法院臺中分院</a:t>
            </a:r>
            <a:r>
              <a:rPr lang="en-US" altLang="zh-TW" sz="1050" dirty="0">
                <a:latin typeface="+mn-ea"/>
                <a:ea typeface="+mn-ea"/>
              </a:rPr>
              <a:t>92</a:t>
            </a:r>
            <a:r>
              <a:rPr lang="zh-TW" altLang="en-US" sz="1050" dirty="0">
                <a:latin typeface="+mn-ea"/>
                <a:ea typeface="+mn-ea"/>
              </a:rPr>
              <a:t>年度上訴字第</a:t>
            </a:r>
            <a:r>
              <a:rPr lang="en-US" altLang="zh-TW" sz="1050" dirty="0">
                <a:latin typeface="+mn-ea"/>
                <a:ea typeface="+mn-ea"/>
              </a:rPr>
              <a:t>2228</a:t>
            </a:r>
            <a:r>
              <a:rPr lang="zh-TW" altLang="en-US" sz="1050" dirty="0">
                <a:latin typeface="+mn-ea"/>
                <a:ea typeface="+mn-ea"/>
              </a:rPr>
              <a:t>號判決改處有期徒刑</a:t>
            </a:r>
            <a:r>
              <a:rPr lang="en-US" altLang="zh-TW" sz="1050" dirty="0">
                <a:latin typeface="+mn-ea"/>
                <a:ea typeface="+mn-ea"/>
              </a:rPr>
              <a:t>6</a:t>
            </a:r>
            <a:r>
              <a:rPr lang="zh-TW" altLang="en-US" sz="1050" dirty="0">
                <a:latin typeface="+mn-ea"/>
                <a:ea typeface="+mn-ea"/>
              </a:rPr>
              <a:t>年，褫奪公權</a:t>
            </a:r>
            <a:r>
              <a:rPr lang="en-US" altLang="zh-TW" sz="1050" dirty="0">
                <a:latin typeface="+mn-ea"/>
                <a:ea typeface="+mn-ea"/>
              </a:rPr>
              <a:t>3</a:t>
            </a:r>
            <a:r>
              <a:rPr lang="zh-TW" altLang="en-US" sz="1050" dirty="0">
                <a:latin typeface="+mn-ea"/>
                <a:ea typeface="+mn-ea"/>
              </a:rPr>
              <a:t>年，期間經歷最高法院發回更審，臺灣高等法院臺中分院維持原判，臺灣高等法院臺中分院</a:t>
            </a:r>
            <a:r>
              <a:rPr lang="en-US" altLang="zh-TW" sz="1050" dirty="0">
                <a:latin typeface="+mn-ea"/>
                <a:ea typeface="+mn-ea"/>
              </a:rPr>
              <a:t>98</a:t>
            </a:r>
            <a:r>
              <a:rPr lang="zh-TW" altLang="en-US" sz="1050" dirty="0">
                <a:latin typeface="+mn-ea"/>
                <a:ea typeface="+mn-ea"/>
              </a:rPr>
              <a:t>年度重上更</a:t>
            </a:r>
            <a:r>
              <a:rPr lang="en-US" altLang="zh-TW" sz="1050" dirty="0">
                <a:latin typeface="+mn-ea"/>
                <a:ea typeface="+mn-ea"/>
              </a:rPr>
              <a:t>(</a:t>
            </a:r>
            <a:r>
              <a:rPr lang="zh-TW" altLang="en-US" sz="1050" dirty="0">
                <a:latin typeface="+mn-ea"/>
                <a:ea typeface="+mn-ea"/>
              </a:rPr>
              <a:t>三</a:t>
            </a:r>
            <a:r>
              <a:rPr lang="en-US" altLang="zh-TW" sz="1050" dirty="0">
                <a:latin typeface="+mn-ea"/>
                <a:ea typeface="+mn-ea"/>
              </a:rPr>
              <a:t>)</a:t>
            </a:r>
            <a:r>
              <a:rPr lang="zh-TW" altLang="en-US" sz="1050" dirty="0">
                <a:latin typeface="+mn-ea"/>
                <a:ea typeface="+mn-ea"/>
              </a:rPr>
              <a:t>字第</a:t>
            </a:r>
            <a:r>
              <a:rPr lang="en-US" altLang="zh-TW" sz="1050" dirty="0">
                <a:latin typeface="+mn-ea"/>
                <a:ea typeface="+mn-ea"/>
              </a:rPr>
              <a:t>16</a:t>
            </a:r>
            <a:r>
              <a:rPr lang="zh-TW" altLang="en-US" sz="1050" dirty="0">
                <a:latin typeface="+mn-ea"/>
                <a:ea typeface="+mn-ea"/>
              </a:rPr>
              <a:t>號判決</a:t>
            </a:r>
            <a:r>
              <a:rPr lang="en-US" altLang="zh-TW" sz="1050" dirty="0">
                <a:latin typeface="+mn-ea"/>
                <a:ea typeface="+mn-ea"/>
              </a:rPr>
              <a:t>(99</a:t>
            </a:r>
            <a:r>
              <a:rPr lang="zh-TW" altLang="en-US" sz="1050" dirty="0">
                <a:latin typeface="+mn-ea"/>
                <a:ea typeface="+mn-ea"/>
              </a:rPr>
              <a:t>年</a:t>
            </a:r>
            <a:r>
              <a:rPr lang="en-US" altLang="zh-TW" sz="1050" dirty="0">
                <a:latin typeface="+mn-ea"/>
                <a:ea typeface="+mn-ea"/>
              </a:rPr>
              <a:t>4</a:t>
            </a:r>
            <a:r>
              <a:rPr lang="zh-TW" altLang="en-US" sz="1050" dirty="0">
                <a:latin typeface="+mn-ea"/>
                <a:ea typeface="+mn-ea"/>
              </a:rPr>
              <a:t>月</a:t>
            </a:r>
            <a:r>
              <a:rPr lang="en-US" altLang="zh-TW" sz="1050" dirty="0">
                <a:latin typeface="+mn-ea"/>
                <a:ea typeface="+mn-ea"/>
              </a:rPr>
              <a:t>30</a:t>
            </a:r>
            <a:r>
              <a:rPr lang="zh-TW" altLang="en-US" sz="1050" dirty="0">
                <a:latin typeface="+mn-ea"/>
                <a:ea typeface="+mn-ea"/>
              </a:rPr>
              <a:t>日</a:t>
            </a:r>
            <a:r>
              <a:rPr lang="en-US" altLang="zh-TW" sz="1050" dirty="0">
                <a:latin typeface="+mn-ea"/>
                <a:ea typeface="+mn-ea"/>
              </a:rPr>
              <a:t>)</a:t>
            </a:r>
            <a:r>
              <a:rPr lang="zh-TW" altLang="en-US" sz="1050" dirty="0">
                <a:latin typeface="+mn-ea"/>
                <a:ea typeface="+mn-ea"/>
              </a:rPr>
              <a:t>始判無罪，再經歷檢察官上訴，最高法院發回更審，臺灣高等法院臺中分院維持原判，至臺灣高等法院臺中分院</a:t>
            </a:r>
            <a:r>
              <a:rPr lang="en-US" altLang="zh-TW" sz="1050" dirty="0">
                <a:latin typeface="+mn-ea"/>
                <a:ea typeface="+mn-ea"/>
              </a:rPr>
              <a:t>102</a:t>
            </a:r>
            <a:r>
              <a:rPr lang="zh-TW" altLang="en-US" sz="1050" dirty="0">
                <a:latin typeface="+mn-ea"/>
                <a:ea typeface="+mn-ea"/>
              </a:rPr>
              <a:t>年度重上更</a:t>
            </a:r>
            <a:r>
              <a:rPr lang="en-US" altLang="zh-TW" sz="1050" dirty="0">
                <a:latin typeface="+mn-ea"/>
                <a:ea typeface="+mn-ea"/>
              </a:rPr>
              <a:t>(</a:t>
            </a:r>
            <a:r>
              <a:rPr lang="zh-TW" altLang="en-US" sz="1050" dirty="0">
                <a:latin typeface="+mn-ea"/>
                <a:ea typeface="+mn-ea"/>
              </a:rPr>
              <a:t>五</a:t>
            </a:r>
            <a:r>
              <a:rPr lang="en-US" altLang="zh-TW" sz="1050" dirty="0">
                <a:latin typeface="+mn-ea"/>
                <a:ea typeface="+mn-ea"/>
              </a:rPr>
              <a:t>)</a:t>
            </a:r>
            <a:r>
              <a:rPr lang="zh-TW" altLang="en-US" sz="1050" dirty="0">
                <a:latin typeface="+mn-ea"/>
                <a:ea typeface="+mn-ea"/>
              </a:rPr>
              <a:t>字第</a:t>
            </a:r>
            <a:r>
              <a:rPr lang="en-US" altLang="zh-TW" sz="1050" dirty="0">
                <a:latin typeface="+mn-ea"/>
                <a:ea typeface="+mn-ea"/>
              </a:rPr>
              <a:t>25</a:t>
            </a:r>
            <a:r>
              <a:rPr lang="zh-TW" altLang="en-US" sz="1050" dirty="0">
                <a:latin typeface="+mn-ea"/>
                <a:ea typeface="+mn-ea"/>
              </a:rPr>
              <a:t>號判決</a:t>
            </a:r>
            <a:r>
              <a:rPr lang="en-US" altLang="zh-TW" sz="1050" dirty="0">
                <a:latin typeface="+mn-ea"/>
                <a:ea typeface="+mn-ea"/>
              </a:rPr>
              <a:t>(104</a:t>
            </a:r>
            <a:r>
              <a:rPr lang="zh-TW" altLang="en-US" sz="1050" dirty="0">
                <a:latin typeface="+mn-ea"/>
                <a:ea typeface="+mn-ea"/>
              </a:rPr>
              <a:t>年</a:t>
            </a:r>
            <a:r>
              <a:rPr lang="en-US" altLang="zh-TW" sz="1050" dirty="0">
                <a:latin typeface="+mn-ea"/>
                <a:ea typeface="+mn-ea"/>
              </a:rPr>
              <a:t>8</a:t>
            </a:r>
            <a:r>
              <a:rPr lang="zh-TW" altLang="en-US" sz="1050" dirty="0">
                <a:latin typeface="+mn-ea"/>
                <a:ea typeface="+mn-ea"/>
              </a:rPr>
              <a:t>月</a:t>
            </a:r>
            <a:r>
              <a:rPr lang="en-US" altLang="zh-TW" sz="1050" dirty="0">
                <a:latin typeface="+mn-ea"/>
                <a:ea typeface="+mn-ea"/>
              </a:rPr>
              <a:t>19</a:t>
            </a:r>
            <a:r>
              <a:rPr lang="zh-TW" altLang="en-US" sz="1050" dirty="0">
                <a:latin typeface="+mn-ea"/>
                <a:ea typeface="+mn-ea"/>
              </a:rPr>
              <a:t>日</a:t>
            </a:r>
            <a:r>
              <a:rPr lang="en-US" altLang="zh-TW" sz="1050" dirty="0">
                <a:latin typeface="+mn-ea"/>
                <a:ea typeface="+mn-ea"/>
              </a:rPr>
              <a:t>)</a:t>
            </a:r>
            <a:r>
              <a:rPr lang="zh-TW" altLang="en-US" sz="1050" dirty="0">
                <a:latin typeface="+mn-ea"/>
                <a:ea typeface="+mn-ea"/>
              </a:rPr>
              <a:t>定讞，另案發後，服務機關處以記過之行政處分，當事人經歷</a:t>
            </a:r>
            <a:r>
              <a:rPr lang="en-US" altLang="zh-TW" sz="1050" dirty="0">
                <a:latin typeface="+mn-ea"/>
                <a:ea typeface="+mn-ea"/>
              </a:rPr>
              <a:t>10</a:t>
            </a:r>
            <a:r>
              <a:rPr lang="zh-TW" altLang="en-US" sz="1050" dirty="0">
                <a:latin typeface="+mn-ea"/>
                <a:ea typeface="+mn-ea"/>
              </a:rPr>
              <a:t>多年訴訟官司，身心煎熬痛苦，提醒同仁辦理採購業務確實依政府採購法相關規定辦理，勿便宜行事。</a:t>
            </a:r>
          </a:p>
          <a:p>
            <a:pPr eaLnBrk="1" fontAlgn="auto" hangingPunct="1">
              <a:lnSpc>
                <a:spcPts val="1300"/>
              </a:lnSpc>
              <a:spcBef>
                <a:spcPts val="0"/>
              </a:spcBef>
              <a:spcAft>
                <a:spcPts val="0"/>
              </a:spcAft>
              <a:defRPr/>
            </a:pPr>
            <a:endParaRPr lang="zh-TW" altLang="en-US" sz="1050" dirty="0">
              <a:latin typeface="+mn-ea"/>
              <a:ea typeface="+mn-ea"/>
            </a:endParaRPr>
          </a:p>
        </p:txBody>
      </p:sp>
      <p:grpSp>
        <p:nvGrpSpPr>
          <p:cNvPr id="27" name="群組 19">
            <a:extLst>
              <a:ext uri="{FF2B5EF4-FFF2-40B4-BE49-F238E27FC236}">
                <a16:creationId xmlns:a16="http://schemas.microsoft.com/office/drawing/2014/main" xmlns="" id="{75F589DD-221D-4B5F-A316-FBE54E6E8BFA}"/>
              </a:ext>
            </a:extLst>
          </p:cNvPr>
          <p:cNvGrpSpPr>
            <a:grpSpLocks/>
          </p:cNvGrpSpPr>
          <p:nvPr/>
        </p:nvGrpSpPr>
        <p:grpSpPr bwMode="auto">
          <a:xfrm>
            <a:off x="0" y="999054"/>
            <a:ext cx="1925638" cy="554037"/>
            <a:chOff x="23520" y="1461205"/>
            <a:chExt cx="1924990" cy="553998"/>
          </a:xfrm>
        </p:grpSpPr>
        <p:sp>
          <p:nvSpPr>
            <p:cNvPr id="29" name="矩形 28">
              <a:extLst>
                <a:ext uri="{FF2B5EF4-FFF2-40B4-BE49-F238E27FC236}">
                  <a16:creationId xmlns:a16="http://schemas.microsoft.com/office/drawing/2014/main" xmlns="" id="{C8411B38-F7DB-419F-8685-6004CAC78C1E}"/>
                </a:ext>
              </a:extLst>
            </p:cNvPr>
            <p:cNvSpPr/>
            <p:nvPr/>
          </p:nvSpPr>
          <p:spPr>
            <a:xfrm>
              <a:off x="23520" y="1510414"/>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0" name="文字方塊 21">
              <a:extLst>
                <a:ext uri="{FF2B5EF4-FFF2-40B4-BE49-F238E27FC236}">
                  <a16:creationId xmlns:a16="http://schemas.microsoft.com/office/drawing/2014/main" xmlns="" id="{6C6EEA30-AF67-4A53-A024-FB4DB151EF86}"/>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31" name="直線接點 30">
              <a:extLst>
                <a:ext uri="{FF2B5EF4-FFF2-40B4-BE49-F238E27FC236}">
                  <a16:creationId xmlns:a16="http://schemas.microsoft.com/office/drawing/2014/main" xmlns="" id="{07E36E2E-4ADF-4A13-B0FF-FDDDBF4D32F4}"/>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2" name="文字方塊 23">
            <a:extLst>
              <a:ext uri="{FF2B5EF4-FFF2-40B4-BE49-F238E27FC236}">
                <a16:creationId xmlns:a16="http://schemas.microsoft.com/office/drawing/2014/main" xmlns="" id="{0588D0F5-2F04-4EDF-BCBA-25FFA653AB45}"/>
              </a:ext>
            </a:extLst>
          </p:cNvPr>
          <p:cNvSpPr txBox="1">
            <a:spLocks noChangeArrowheads="1"/>
          </p:cNvSpPr>
          <p:nvPr/>
        </p:nvSpPr>
        <p:spPr bwMode="auto">
          <a:xfrm>
            <a:off x="0" y="1767542"/>
            <a:ext cx="6566693" cy="1374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b="1" dirty="0" smtClean="0">
                <a:solidFill>
                  <a:srgbClr val="000000"/>
                </a:solidFill>
                <a:latin typeface="新細明體" panose="02020500000000000000" pitchFamily="18" charset="-120"/>
              </a:rPr>
              <a:t>一、貪污治罪條例第</a:t>
            </a:r>
            <a:r>
              <a:rPr lang="en-US" altLang="zh-TW" sz="1400" b="1" dirty="0" smtClean="0">
                <a:solidFill>
                  <a:srgbClr val="000000"/>
                </a:solidFill>
                <a:latin typeface="新細明體" panose="02020500000000000000" pitchFamily="18" charset="-120"/>
              </a:rPr>
              <a:t>6</a:t>
            </a:r>
            <a:r>
              <a:rPr lang="zh-TW" altLang="en-US" sz="1400" b="1" dirty="0" smtClean="0">
                <a:solidFill>
                  <a:srgbClr val="000000"/>
                </a:solidFill>
                <a:latin typeface="新細明體" panose="02020500000000000000" pitchFamily="18" charset="-120"/>
              </a:rPr>
              <a:t>條第</a:t>
            </a:r>
            <a:r>
              <a:rPr lang="en-US" altLang="zh-TW" sz="1400" b="1" dirty="0" smtClean="0">
                <a:solidFill>
                  <a:srgbClr val="000000"/>
                </a:solidFill>
                <a:latin typeface="新細明體" panose="02020500000000000000" pitchFamily="18" charset="-120"/>
              </a:rPr>
              <a:t>1</a:t>
            </a:r>
            <a:r>
              <a:rPr lang="zh-TW" altLang="en-US" sz="1400" b="1" dirty="0" smtClean="0">
                <a:solidFill>
                  <a:srgbClr val="000000"/>
                </a:solidFill>
                <a:latin typeface="新細明體" panose="02020500000000000000" pitchFamily="18" charset="-120"/>
              </a:rPr>
              <a:t>項第</a:t>
            </a:r>
            <a:r>
              <a:rPr lang="en-US" altLang="zh-TW" sz="1400" b="1" dirty="0" smtClean="0">
                <a:solidFill>
                  <a:srgbClr val="000000"/>
                </a:solidFill>
                <a:latin typeface="新細明體" panose="02020500000000000000" pitchFamily="18" charset="-120"/>
              </a:rPr>
              <a:t>4</a:t>
            </a:r>
            <a:r>
              <a:rPr lang="zh-TW" altLang="en-US" sz="1400" b="1" dirty="0" smtClean="0">
                <a:solidFill>
                  <a:srgbClr val="000000"/>
                </a:solidFill>
                <a:latin typeface="新細明體" panose="02020500000000000000" pitchFamily="18" charset="-120"/>
              </a:rPr>
              <a:t>款對主管或監督事務圖利罪 </a:t>
            </a:r>
            <a:r>
              <a:rPr lang="en-US" altLang="zh-TW" sz="1400" b="1" dirty="0" smtClean="0">
                <a:solidFill>
                  <a:srgbClr val="000000"/>
                </a:solidFill>
                <a:latin typeface="新細明體" panose="02020500000000000000" pitchFamily="18" charset="-120"/>
              </a:rPr>
              <a:t>(</a:t>
            </a:r>
            <a:r>
              <a:rPr lang="zh-TW" altLang="en-US" sz="1400" b="1" dirty="0">
                <a:solidFill>
                  <a:srgbClr val="000000"/>
                </a:solidFill>
                <a:latin typeface="新細明體" panose="02020500000000000000" pitchFamily="18" charset="-120"/>
              </a:rPr>
              <a:t>刑度五年以上有期徒刑，得併科新臺幣</a:t>
            </a:r>
            <a:r>
              <a:rPr lang="zh-TW" altLang="en-US" sz="1400" b="1" dirty="0" smtClean="0">
                <a:solidFill>
                  <a:srgbClr val="000000"/>
                </a:solidFill>
                <a:latin typeface="新細明體" panose="02020500000000000000" pitchFamily="18" charset="-120"/>
              </a:rPr>
              <a:t>三千萬元</a:t>
            </a:r>
            <a:r>
              <a:rPr lang="zh-TW" altLang="en-US" sz="1400" b="1" dirty="0">
                <a:solidFill>
                  <a:srgbClr val="000000"/>
                </a:solidFill>
                <a:latin typeface="新細明體" panose="02020500000000000000" pitchFamily="18" charset="-120"/>
              </a:rPr>
              <a:t>以下</a:t>
            </a:r>
            <a:r>
              <a:rPr lang="zh-TW" altLang="en-US" sz="1400" b="1" dirty="0" smtClean="0">
                <a:solidFill>
                  <a:srgbClr val="000000"/>
                </a:solidFill>
                <a:latin typeface="新細明體" panose="02020500000000000000" pitchFamily="18" charset="-120"/>
              </a:rPr>
              <a:t>罰金</a:t>
            </a:r>
            <a:r>
              <a:rPr lang="en-US" altLang="zh-TW" sz="1400" b="1" dirty="0" smtClean="0">
                <a:solidFill>
                  <a:srgbClr val="000000"/>
                </a:solidFill>
                <a:latin typeface="新細明體" panose="02020500000000000000" pitchFamily="18" charset="-120"/>
              </a:rPr>
              <a:t>)</a:t>
            </a:r>
            <a:r>
              <a:rPr lang="zh-TW" altLang="en-US" sz="1400" b="1" dirty="0" smtClean="0">
                <a:solidFill>
                  <a:srgbClr val="000000"/>
                </a:solidFill>
                <a:latin typeface="新細明體" panose="02020500000000000000" pitchFamily="18" charset="-120"/>
              </a:rPr>
              <a:t>。</a:t>
            </a:r>
          </a:p>
          <a:p>
            <a:pPr eaLnBrk="1" hangingPunct="1">
              <a:lnSpc>
                <a:spcPts val="2500"/>
              </a:lnSpc>
            </a:pPr>
            <a:r>
              <a:rPr lang="zh-TW" altLang="en-US" sz="1400" b="1" dirty="0" smtClean="0">
                <a:solidFill>
                  <a:srgbClr val="000000"/>
                </a:solidFill>
                <a:latin typeface="新細明體" panose="02020500000000000000" pitchFamily="18" charset="-120"/>
              </a:rPr>
              <a:t>二、刑法第</a:t>
            </a:r>
            <a:r>
              <a:rPr lang="en-US" altLang="zh-TW" sz="1400" b="1" dirty="0" smtClean="0">
                <a:solidFill>
                  <a:srgbClr val="000000"/>
                </a:solidFill>
                <a:latin typeface="新細明體" panose="02020500000000000000" pitchFamily="18" charset="-120"/>
              </a:rPr>
              <a:t>213 </a:t>
            </a:r>
            <a:r>
              <a:rPr lang="zh-TW" altLang="en-US" sz="1400" b="1" dirty="0" smtClean="0">
                <a:solidFill>
                  <a:srgbClr val="000000"/>
                </a:solidFill>
                <a:latin typeface="新細明體" panose="02020500000000000000" pitchFamily="18" charset="-120"/>
              </a:rPr>
              <a:t>條公務員登載不實公文書罪。</a:t>
            </a:r>
          </a:p>
          <a:p>
            <a:pPr eaLnBrk="1" hangingPunct="1">
              <a:lnSpc>
                <a:spcPts val="2500"/>
              </a:lnSpc>
            </a:pPr>
            <a:endParaRPr lang="zh-TW" altLang="en-US" sz="1400" dirty="0">
              <a:latin typeface="Noto Sans TC Light"/>
              <a:ea typeface="Noto Sans TC Light"/>
              <a:cs typeface="Noto Sans TC Light"/>
            </a:endParaRPr>
          </a:p>
        </p:txBody>
      </p:sp>
      <p:cxnSp>
        <p:nvCxnSpPr>
          <p:cNvPr id="33" name="直線接點 32">
            <a:extLst>
              <a:ext uri="{FF2B5EF4-FFF2-40B4-BE49-F238E27FC236}">
                <a16:creationId xmlns:a16="http://schemas.microsoft.com/office/drawing/2014/main" xmlns="" id="{78F695F5-B6D2-4B62-B19C-CED862A9FF86}"/>
              </a:ext>
            </a:extLst>
          </p:cNvPr>
          <p:cNvCxnSpPr/>
          <p:nvPr/>
        </p:nvCxnSpPr>
        <p:spPr>
          <a:xfrm flipV="1">
            <a:off x="161925" y="8233768"/>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pic>
        <p:nvPicPr>
          <p:cNvPr id="34" name="圖片 24">
            <a:extLst>
              <a:ext uri="{FF2B5EF4-FFF2-40B4-BE49-F238E27FC236}">
                <a16:creationId xmlns:a16="http://schemas.microsoft.com/office/drawing/2014/main" xmlns="" id="{D08A2072-1C9C-4E66-A0CE-5DEE57B748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3056" y="2494138"/>
            <a:ext cx="1163637"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圖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31" y="3011030"/>
            <a:ext cx="6873631" cy="489128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a:t>-</a:t>
            </a:r>
            <a:r>
              <a:rPr lang="zh-TW" altLang="en-US" dirty="0"/>
              <a:t>原因型魚骨圖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1617010" y="6857664"/>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1521181" y="8060302"/>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373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10</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0" y="6501692"/>
            <a:ext cx="3009946" cy="646331"/>
          </a:xfrm>
          <a:prstGeom prst="rect">
            <a:avLst/>
          </a:prstGeom>
          <a:noFill/>
        </p:spPr>
        <p:txBody>
          <a:bodyPr wrap="square">
            <a:spAutoFit/>
          </a:bodyPr>
          <a:lstStyle/>
          <a:p>
            <a:r>
              <a:rPr lang="zh-TW" altLang="en-US" b="1" dirty="0">
                <a:latin typeface="Noto Sans TC Light"/>
                <a:ea typeface="Noto Sans TC Light"/>
                <a:cs typeface="Noto Sans TC Light"/>
              </a:rPr>
              <a:t>承辦採購人員與主驗人員分立原則</a:t>
            </a:r>
            <a:endParaRPr lang="zh-TW" altLang="en-US" dirty="0"/>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1635608" y="7763883"/>
            <a:ext cx="3432048" cy="646331"/>
          </a:xfrm>
          <a:prstGeom prst="rect">
            <a:avLst/>
          </a:prstGeom>
          <a:noFill/>
        </p:spPr>
        <p:txBody>
          <a:bodyPr wrap="square">
            <a:spAutoFit/>
          </a:bodyPr>
          <a:lstStyle/>
          <a:p>
            <a:r>
              <a:rPr lang="zh-TW" altLang="en-US" b="1" dirty="0">
                <a:latin typeface="Noto Sans TC Light"/>
                <a:ea typeface="Noto Sans TC Light"/>
                <a:cs typeface="Noto Sans TC Light"/>
              </a:rPr>
              <a:t>相關人員應確實追蹤採購案件進度之責</a:t>
            </a:r>
            <a:endParaRPr lang="zh-TW" altLang="en-US" dirty="0"/>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1218436" y="1798612"/>
            <a:ext cx="2855873" cy="369332"/>
          </a:xfrm>
          <a:prstGeom prst="rect">
            <a:avLst/>
          </a:prstGeom>
          <a:noFill/>
        </p:spPr>
        <p:txBody>
          <a:bodyPr wrap="square">
            <a:spAutoFit/>
          </a:bodyPr>
          <a:lstStyle/>
          <a:p>
            <a:r>
              <a:rPr lang="zh-TW" altLang="en-US" b="1" dirty="0">
                <a:latin typeface="+mn-ea"/>
                <a:ea typeface="+mn-ea"/>
                <a:cs typeface="Noto Sans TC Light"/>
              </a:rPr>
              <a:t>未詳實掌握廠商履約情形</a:t>
            </a:r>
            <a:endParaRPr lang="zh-TW" altLang="en-US" dirty="0"/>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1640753" cy="369332"/>
          </a:xfrm>
          <a:prstGeom prst="rect">
            <a:avLst/>
          </a:prstGeom>
          <a:noFill/>
        </p:spPr>
        <p:txBody>
          <a:bodyPr wrap="square">
            <a:spAutoFit/>
          </a:bodyPr>
          <a:lstStyle/>
          <a:p>
            <a:r>
              <a:rPr lang="zh-TW" altLang="en-US" b="1" dirty="0">
                <a:latin typeface="Noto Sans TC Light"/>
                <a:ea typeface="Noto Sans TC Light"/>
                <a:cs typeface="Noto Sans TC Light"/>
              </a:rPr>
              <a:t>法紀觀念淡薄</a:t>
            </a:r>
            <a:endParaRPr lang="zh-TW" altLang="en-US" dirty="0"/>
          </a:p>
        </p:txBody>
      </p:sp>
      <p:sp>
        <p:nvSpPr>
          <p:cNvPr id="28" name="矩形 27">
            <a:extLst>
              <a:ext uri="{FF2B5EF4-FFF2-40B4-BE49-F238E27FC236}">
                <a16:creationId xmlns:a16="http://schemas.microsoft.com/office/drawing/2014/main" xmlns="" id="{28ABD05F-AE5F-49DD-A343-B966A949D4C6}"/>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虛偽記載廠商如期交貨圖利廠商</a:t>
            </a:r>
            <a:endParaRPr lang="zh-TW" altLang="zh-TW" sz="2000" b="1" dirty="0">
              <a:solidFill>
                <a:schemeClr val="tx1"/>
              </a:solidFill>
              <a:latin typeface="+mn-ea"/>
              <a:cs typeface="Noto Sans Mono CJK TC Bold"/>
            </a:endParaRPr>
          </a:p>
        </p:txBody>
      </p:sp>
      <p:sp>
        <p:nvSpPr>
          <p:cNvPr id="29" name="文字方塊 28">
            <a:extLst>
              <a:ext uri="{FF2B5EF4-FFF2-40B4-BE49-F238E27FC236}">
                <a16:creationId xmlns:a16="http://schemas.microsoft.com/office/drawing/2014/main" xmlns="" id="{817299B4-87CF-4A05-BC32-A523191BF29C}"/>
              </a:ext>
            </a:extLst>
          </p:cNvPr>
          <p:cNvSpPr txBox="1"/>
          <p:nvPr/>
        </p:nvSpPr>
        <p:spPr>
          <a:xfrm>
            <a:off x="1978418" y="3137285"/>
            <a:ext cx="2095891" cy="369332"/>
          </a:xfrm>
          <a:prstGeom prst="rect">
            <a:avLst/>
          </a:prstGeom>
          <a:noFill/>
        </p:spPr>
        <p:txBody>
          <a:bodyPr wrap="square">
            <a:spAutoFit/>
          </a:bodyPr>
          <a:lstStyle/>
          <a:p>
            <a:r>
              <a:rPr lang="zh-TW" altLang="en-US" b="1" dirty="0">
                <a:latin typeface="+mn-ea"/>
                <a:ea typeface="+mn-ea"/>
                <a:cs typeface="Noto Sans TC Light"/>
              </a:rPr>
              <a:t>驗收標準作業程序</a:t>
            </a:r>
            <a:endParaRPr lang="zh-TW" altLang="en-US" dirty="0"/>
          </a:p>
        </p:txBody>
      </p:sp>
      <p:cxnSp>
        <p:nvCxnSpPr>
          <p:cNvPr id="33" name="直線單箭頭接點 32">
            <a:extLst>
              <a:ext uri="{FF2B5EF4-FFF2-40B4-BE49-F238E27FC236}">
                <a16:creationId xmlns:a16="http://schemas.microsoft.com/office/drawing/2014/main" xmlns="" id="{F61D0A56-C1A1-415A-81CA-E34B7185614F}"/>
              </a:ext>
            </a:extLst>
          </p:cNvPr>
          <p:cNvCxnSpPr/>
          <p:nvPr/>
        </p:nvCxnSpPr>
        <p:spPr>
          <a:xfrm>
            <a:off x="3429000" y="6838502"/>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5" name="文字方塊 34">
            <a:extLst>
              <a:ext uri="{FF2B5EF4-FFF2-40B4-BE49-F238E27FC236}">
                <a16:creationId xmlns:a16="http://schemas.microsoft.com/office/drawing/2014/main" xmlns="" id="{571E583D-F4C6-4E59-BCFC-318A5212685F}"/>
              </a:ext>
            </a:extLst>
          </p:cNvPr>
          <p:cNvSpPr txBox="1"/>
          <p:nvPr/>
        </p:nvSpPr>
        <p:spPr>
          <a:xfrm>
            <a:off x="2934460" y="6528617"/>
            <a:ext cx="3009946" cy="369332"/>
          </a:xfrm>
          <a:prstGeom prst="rect">
            <a:avLst/>
          </a:prstGeom>
          <a:noFill/>
        </p:spPr>
        <p:txBody>
          <a:bodyPr wrap="square">
            <a:spAutoFit/>
          </a:bodyPr>
          <a:lstStyle/>
          <a:p>
            <a:r>
              <a:rPr lang="zh-TW" altLang="en-US" b="1" dirty="0">
                <a:latin typeface="Noto Sans TC Light"/>
                <a:ea typeface="Noto Sans TC Light"/>
                <a:cs typeface="Noto Sans TC Light"/>
              </a:rPr>
              <a:t>建立職務輪調制度</a:t>
            </a:r>
            <a:endParaRPr lang="zh-TW" altLang="en-US" dirty="0"/>
          </a:p>
        </p:txBody>
      </p:sp>
      <p:cxnSp>
        <p:nvCxnSpPr>
          <p:cNvPr id="37" name="直線單箭頭接點 36">
            <a:extLst>
              <a:ext uri="{FF2B5EF4-FFF2-40B4-BE49-F238E27FC236}">
                <a16:creationId xmlns:a16="http://schemas.microsoft.com/office/drawing/2014/main" xmlns="" id="{0FC61E2F-BCC4-4EBB-897E-949652124761}"/>
              </a:ext>
            </a:extLst>
          </p:cNvPr>
          <p:cNvCxnSpPr>
            <a:cxnSpLocks/>
          </p:cNvCxnSpPr>
          <p:nvPr/>
        </p:nvCxnSpPr>
        <p:spPr>
          <a:xfrm flipV="1">
            <a:off x="3174310" y="8027222"/>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9" name="文字方塊 38">
            <a:extLst>
              <a:ext uri="{FF2B5EF4-FFF2-40B4-BE49-F238E27FC236}">
                <a16:creationId xmlns:a16="http://schemas.microsoft.com/office/drawing/2014/main" xmlns="" id="{78F95C8A-FC20-47DC-A0D0-4E118001D231}"/>
              </a:ext>
            </a:extLst>
          </p:cNvPr>
          <p:cNvSpPr txBox="1"/>
          <p:nvPr/>
        </p:nvSpPr>
        <p:spPr>
          <a:xfrm>
            <a:off x="2596456" y="8872452"/>
            <a:ext cx="2528789" cy="369332"/>
          </a:xfrm>
          <a:prstGeom prst="rect">
            <a:avLst/>
          </a:prstGeom>
          <a:noFill/>
        </p:spPr>
        <p:txBody>
          <a:bodyPr wrap="square">
            <a:spAutoFit/>
          </a:bodyPr>
          <a:lstStyle/>
          <a:p>
            <a:r>
              <a:rPr lang="zh-TW" altLang="en-US" b="1" dirty="0">
                <a:latin typeface="Noto Sans TC Light"/>
                <a:ea typeface="Noto Sans TC Light"/>
                <a:cs typeface="Noto Sans TC Light"/>
              </a:rPr>
              <a:t>提高採購人員法令素養</a:t>
            </a:r>
            <a:endParaRPr lang="zh-TW" altLang="en-US" dirty="0"/>
          </a:p>
        </p:txBody>
      </p:sp>
      <p:sp>
        <p:nvSpPr>
          <p:cNvPr id="41" name="文字方塊 40">
            <a:extLst>
              <a:ext uri="{FF2B5EF4-FFF2-40B4-BE49-F238E27FC236}">
                <a16:creationId xmlns:a16="http://schemas.microsoft.com/office/drawing/2014/main" xmlns="" id="{78F95C8A-FC20-47DC-A0D0-4E118001D231}"/>
              </a:ext>
            </a:extLst>
          </p:cNvPr>
          <p:cNvSpPr txBox="1"/>
          <p:nvPr/>
        </p:nvSpPr>
        <p:spPr>
          <a:xfrm>
            <a:off x="67667" y="8925706"/>
            <a:ext cx="2528789" cy="646331"/>
          </a:xfrm>
          <a:prstGeom prst="rect">
            <a:avLst/>
          </a:prstGeom>
          <a:noFill/>
        </p:spPr>
        <p:txBody>
          <a:bodyPr wrap="square">
            <a:spAutoFit/>
          </a:bodyPr>
          <a:lstStyle/>
          <a:p>
            <a:r>
              <a:rPr lang="zh-TW" altLang="en-US" b="1" dirty="0">
                <a:latin typeface="Noto Sans TC Light"/>
                <a:ea typeface="Noto Sans TC Light"/>
                <a:cs typeface="Noto Sans TC Light"/>
              </a:rPr>
              <a:t>履約完成報告應確實並陳核</a:t>
            </a:r>
            <a:endParaRPr lang="zh-TW" altLang="en-US" dirty="0"/>
          </a:p>
        </p:txBody>
      </p:sp>
    </p:spTree>
    <p:extLst>
      <p:ext uri="{BB962C8B-B14F-4D97-AF65-F5344CB8AC3E}">
        <p14:creationId xmlns:p14="http://schemas.microsoft.com/office/powerpoint/2010/main" val="2575618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0972295A-ABEE-4FC9-9B49-A7C4E7308626}"/>
              </a:ext>
            </a:extLst>
          </p:cNvPr>
          <p:cNvSpPr/>
          <p:nvPr/>
        </p:nvSpPr>
        <p:spPr>
          <a:xfrm>
            <a:off x="0" y="0"/>
            <a:ext cx="6858000" cy="1276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306985AE-D775-4C65-931D-B8F46B8FC523}"/>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A5792B93-44DE-4CC2-9707-E71B616DA556}"/>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3317" name="文字方塊 2">
            <a:extLst>
              <a:ext uri="{FF2B5EF4-FFF2-40B4-BE49-F238E27FC236}">
                <a16:creationId xmlns:a16="http://schemas.microsoft.com/office/drawing/2014/main" xmlns="" id="{8FC1259E-AFF6-4F3B-89C8-BD3B5074FF6F}"/>
              </a:ext>
            </a:extLst>
          </p:cNvPr>
          <p:cNvSpPr txBox="1">
            <a:spLocks noChangeArrowheads="1"/>
          </p:cNvSpPr>
          <p:nvPr/>
        </p:nvSpPr>
        <p:spPr bwMode="auto">
          <a:xfrm>
            <a:off x="1444625" y="343341"/>
            <a:ext cx="500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smtClean="0">
                <a:solidFill>
                  <a:schemeClr val="tx1">
                    <a:lumMod val="65000"/>
                    <a:lumOff val="35000"/>
                  </a:schemeClr>
                </a:solidFill>
                <a:latin typeface="+mn-ea"/>
                <a:ea typeface="+mn-ea"/>
              </a:rPr>
              <a:t>類型</a:t>
            </a:r>
            <a:r>
              <a:rPr lang="en-US" altLang="zh-TW" sz="2800" dirty="0" smtClean="0">
                <a:solidFill>
                  <a:schemeClr val="tx1">
                    <a:lumMod val="65000"/>
                    <a:lumOff val="35000"/>
                  </a:schemeClr>
                </a:solidFill>
                <a:latin typeface="+mn-ea"/>
                <a:ea typeface="+mn-ea"/>
              </a:rPr>
              <a:t>4</a:t>
            </a:r>
            <a:r>
              <a:rPr lang="en-US" altLang="zh-TW" sz="2800" dirty="0" smtClean="0">
                <a:latin typeface="+mn-ea"/>
                <a:ea typeface="+mn-ea"/>
                <a:cs typeface="Noto Sans Mono CJK TC Bold"/>
              </a:rPr>
              <a:t>-</a:t>
            </a:r>
            <a:r>
              <a:rPr lang="zh-TW" altLang="en-US" sz="2800" dirty="0" smtClean="0">
                <a:latin typeface="+mn-ea"/>
                <a:ea typeface="+mn-ea"/>
                <a:cs typeface="Noto Sans Mono CJK TC Bold"/>
              </a:rPr>
              <a:t>過失</a:t>
            </a:r>
            <a:r>
              <a:rPr lang="zh-TW" altLang="en-US" sz="2800" dirty="0">
                <a:latin typeface="+mn-ea"/>
                <a:ea typeface="+mn-ea"/>
                <a:cs typeface="Noto Sans Mono CJK TC Bold"/>
              </a:rPr>
              <a:t>洩漏底價</a:t>
            </a:r>
            <a:endParaRPr lang="zh-TW" altLang="zh-TW" sz="2800" dirty="0">
              <a:latin typeface="+mn-ea"/>
              <a:ea typeface="+mn-ea"/>
              <a:cs typeface="Noto Sans Mono CJK TC Bold"/>
            </a:endParaRPr>
          </a:p>
        </p:txBody>
      </p:sp>
      <p:sp>
        <p:nvSpPr>
          <p:cNvPr id="13318" name="文字方塊 19">
            <a:extLst>
              <a:ext uri="{FF2B5EF4-FFF2-40B4-BE49-F238E27FC236}">
                <a16:creationId xmlns:a16="http://schemas.microsoft.com/office/drawing/2014/main" xmlns="" id="{BEADE386-4876-45FB-9706-3FE91DF5B0C6}"/>
              </a:ext>
            </a:extLst>
          </p:cNvPr>
          <p:cNvSpPr txBox="1">
            <a:spLocks noChangeArrowheads="1"/>
          </p:cNvSpPr>
          <p:nvPr/>
        </p:nvSpPr>
        <p:spPr bwMode="auto">
          <a:xfrm>
            <a:off x="-6327775" y="2844800"/>
            <a:ext cx="55943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a:latin typeface="Noto Sans TC Light"/>
                <a:ea typeface="Noto Sans TC Light"/>
                <a:cs typeface="Noto Sans TC Light"/>
              </a:rPr>
              <a:t>　　</a:t>
            </a:r>
            <a:endParaRPr lang="zh-TW" altLang="zh-TW" sz="1200">
              <a:latin typeface="Noto Sans TC Light"/>
              <a:ea typeface="Noto Sans TC Light"/>
              <a:cs typeface="Noto Sans TC Light"/>
            </a:endParaRPr>
          </a:p>
        </p:txBody>
      </p:sp>
      <p:grpSp>
        <p:nvGrpSpPr>
          <p:cNvPr id="9" name="群組 8">
            <a:extLst>
              <a:ext uri="{FF2B5EF4-FFF2-40B4-BE49-F238E27FC236}">
                <a16:creationId xmlns:a16="http://schemas.microsoft.com/office/drawing/2014/main" xmlns="" id="{A6ECC371-9D96-42A5-96C5-CEE2F235D8A0}"/>
              </a:ext>
            </a:extLst>
          </p:cNvPr>
          <p:cNvGrpSpPr/>
          <p:nvPr/>
        </p:nvGrpSpPr>
        <p:grpSpPr>
          <a:xfrm>
            <a:off x="23520" y="1508705"/>
            <a:ext cx="1924990" cy="553998"/>
            <a:chOff x="23520" y="1461205"/>
            <a:chExt cx="1924990" cy="553998"/>
          </a:xfrm>
          <a:solidFill>
            <a:schemeClr val="bg2"/>
          </a:solidFill>
        </p:grpSpPr>
        <p:sp>
          <p:nvSpPr>
            <p:cNvPr id="114" name="矩形 113">
              <a:extLst>
                <a:ext uri="{FF2B5EF4-FFF2-40B4-BE49-F238E27FC236}">
                  <a16:creationId xmlns:a16="http://schemas.microsoft.com/office/drawing/2014/main" xmlns="" id="{0340E540-3C27-4663-8A91-B7E5BC4A2638}"/>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81CA15DF-E5DB-48AC-875C-B463B5741D65}"/>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3B629AFA-D8A9-426E-A434-4AF54AE3EF69}"/>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38" name="群組 37">
            <a:extLst>
              <a:ext uri="{FF2B5EF4-FFF2-40B4-BE49-F238E27FC236}">
                <a16:creationId xmlns:a16="http://schemas.microsoft.com/office/drawing/2014/main" xmlns="" id="{15A74DFD-238E-4DA5-B12E-7D9B0F6F0ED9}"/>
              </a:ext>
            </a:extLst>
          </p:cNvPr>
          <p:cNvGrpSpPr/>
          <p:nvPr/>
        </p:nvGrpSpPr>
        <p:grpSpPr>
          <a:xfrm>
            <a:off x="-33833" y="3852851"/>
            <a:ext cx="1924990" cy="553998"/>
            <a:chOff x="23520" y="1461205"/>
            <a:chExt cx="1924990" cy="553998"/>
          </a:xfrm>
          <a:solidFill>
            <a:schemeClr val="bg2"/>
          </a:solidFill>
        </p:grpSpPr>
        <p:sp>
          <p:nvSpPr>
            <p:cNvPr id="39" name="矩形 38">
              <a:extLst>
                <a:ext uri="{FF2B5EF4-FFF2-40B4-BE49-F238E27FC236}">
                  <a16:creationId xmlns:a16="http://schemas.microsoft.com/office/drawing/2014/main" xmlns="" id="{C8911FAA-8C38-4144-A200-F60CBE86BB51}"/>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40" name="文字方塊 39">
              <a:extLst>
                <a:ext uri="{FF2B5EF4-FFF2-40B4-BE49-F238E27FC236}">
                  <a16:creationId xmlns:a16="http://schemas.microsoft.com/office/drawing/2014/main" xmlns="" id="{E3B46858-B956-488E-97A9-691CD32F416D}"/>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41" name="直線接點 40">
              <a:extLst>
                <a:ext uri="{FF2B5EF4-FFF2-40B4-BE49-F238E27FC236}">
                  <a16:creationId xmlns:a16="http://schemas.microsoft.com/office/drawing/2014/main" xmlns="" id="{B34129D5-16E8-476B-8FD8-F4B9913A2076}"/>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3323" name="文字方塊 23">
            <a:extLst>
              <a:ext uri="{FF2B5EF4-FFF2-40B4-BE49-F238E27FC236}">
                <a16:creationId xmlns:a16="http://schemas.microsoft.com/office/drawing/2014/main" xmlns="" id="{1D5DC59B-8BF6-4C9C-A094-ED97618B058D}"/>
              </a:ext>
            </a:extLst>
          </p:cNvPr>
          <p:cNvSpPr txBox="1">
            <a:spLocks noChangeArrowheads="1"/>
          </p:cNvSpPr>
          <p:nvPr/>
        </p:nvSpPr>
        <p:spPr bwMode="auto">
          <a:xfrm>
            <a:off x="3352920" y="9641711"/>
            <a:ext cx="3982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11</a:t>
            </a:r>
            <a:endParaRPr lang="en-US" altLang="zh-TW" sz="1600" dirty="0">
              <a:latin typeface="Impact" panose="020B0806030902050204" pitchFamily="34" charset="0"/>
            </a:endParaRPr>
          </a:p>
          <a:p>
            <a:pPr eaLnBrk="1" hangingPunct="1"/>
            <a:endParaRPr lang="zh-TW" altLang="en-US" sz="1600" dirty="0">
              <a:latin typeface="Impact" panose="020B0806030902050204" pitchFamily="34" charset="0"/>
            </a:endParaRPr>
          </a:p>
        </p:txBody>
      </p:sp>
      <p:sp>
        <p:nvSpPr>
          <p:cNvPr id="13324" name="Rectangle 3">
            <a:extLst>
              <a:ext uri="{FF2B5EF4-FFF2-40B4-BE49-F238E27FC236}">
                <a16:creationId xmlns:a16="http://schemas.microsoft.com/office/drawing/2014/main" xmlns="" id="{C5C7E3EE-79E4-4234-B520-78456783AE2B}"/>
              </a:ext>
            </a:extLst>
          </p:cNvPr>
          <p:cNvSpPr>
            <a:spLocks noChangeArrowheads="1"/>
          </p:cNvSpPr>
          <p:nvPr/>
        </p:nvSpPr>
        <p:spPr bwMode="auto">
          <a:xfrm>
            <a:off x="409575" y="4973638"/>
            <a:ext cx="6284913" cy="37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r>
              <a:rPr lang="en-US" altLang="zh-TW" sz="1400">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400">
              <a:latin typeface="標楷體" panose="03000509000000000000" pitchFamily="65" charset="-120"/>
              <a:ea typeface="標楷體" panose="03000509000000000000" pitchFamily="65" charset="-120"/>
              <a:cs typeface="Times New Roman" panose="02020603050405020304" pitchFamily="18" charset="0"/>
            </a:endParaRPr>
          </a:p>
        </p:txBody>
      </p:sp>
      <p:sp>
        <p:nvSpPr>
          <p:cNvPr id="13325" name="Rectangle 1">
            <a:extLst>
              <a:ext uri="{FF2B5EF4-FFF2-40B4-BE49-F238E27FC236}">
                <a16:creationId xmlns:a16="http://schemas.microsoft.com/office/drawing/2014/main" xmlns="" id="{A206EA11-A973-4ABE-A6EC-C91EA8F2AE6E}"/>
              </a:ext>
            </a:extLst>
          </p:cNvPr>
          <p:cNvSpPr>
            <a:spLocks noChangeArrowheads="1"/>
          </p:cNvSpPr>
          <p:nvPr/>
        </p:nvSpPr>
        <p:spPr bwMode="auto">
          <a:xfrm>
            <a:off x="22225" y="2161564"/>
            <a:ext cx="6835775" cy="133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a:lnSpc>
                <a:spcPts val="2500"/>
              </a:lnSpc>
            </a:pPr>
            <a:r>
              <a:rPr lang="zh-TW" altLang="en-US" sz="1400" dirty="0">
                <a:latin typeface="微軟正黑體" panose="020B0604030504040204" pitchFamily="34" charset="-120"/>
                <a:ea typeface="+mn-ea"/>
              </a:rPr>
              <a:t>機關處長丁於辦理勞務類採購案件之開標時，共有</a:t>
            </a:r>
            <a:r>
              <a:rPr lang="en-US" altLang="zh-TW" sz="1400" dirty="0">
                <a:latin typeface="微軟正黑體" panose="020B0604030504040204" pitchFamily="34" charset="-120"/>
                <a:ea typeface="+mn-ea"/>
              </a:rPr>
              <a:t>5</a:t>
            </a:r>
            <a:r>
              <a:rPr lang="zh-TW" altLang="en-US" sz="1400" dirty="0">
                <a:latin typeface="微軟正黑體" panose="020B0604030504040204" pitchFamily="34" charset="-120"/>
                <a:ea typeface="+mn-ea"/>
              </a:rPr>
              <a:t>家廠商進行價格標之開標程序，其中最低標廠商之報價低於底價</a:t>
            </a:r>
            <a:r>
              <a:rPr lang="en-US" altLang="zh-TW" sz="1400" dirty="0">
                <a:latin typeface="微軟正黑體" panose="020B0604030504040204" pitchFamily="34" charset="-120"/>
                <a:ea typeface="+mn-ea"/>
              </a:rPr>
              <a:t>80%</a:t>
            </a:r>
            <a:r>
              <a:rPr lang="zh-TW" altLang="en-US" sz="1400" dirty="0">
                <a:latin typeface="微軟正黑體" panose="020B0604030504040204" pitchFamily="34" charset="-120"/>
                <a:ea typeface="+mn-ea"/>
              </a:rPr>
              <a:t>，丁本應依政府採購法第</a:t>
            </a:r>
            <a:r>
              <a:rPr lang="en-US" altLang="zh-TW" sz="1400" dirty="0">
                <a:latin typeface="微軟正黑體" panose="020B0604030504040204" pitchFamily="34" charset="-120"/>
                <a:ea typeface="+mn-ea"/>
              </a:rPr>
              <a:t>58 </a:t>
            </a:r>
            <a:r>
              <a:rPr lang="zh-TW" altLang="en-US" sz="1400" dirty="0">
                <a:latin typeface="微軟正黑體" panose="020B0604030504040204" pitchFamily="34" charset="-120"/>
                <a:ea typeface="+mn-ea"/>
              </a:rPr>
              <a:t>條規定之程序辦理，惟丁於依該規定宣布保留決標時，卻疏於注意逕行公布底價，致誤洩漏底價予參標廠商代表人知悉。</a:t>
            </a:r>
          </a:p>
        </p:txBody>
      </p:sp>
      <p:sp>
        <p:nvSpPr>
          <p:cNvPr id="13326" name="Rectangle 5">
            <a:extLst>
              <a:ext uri="{FF2B5EF4-FFF2-40B4-BE49-F238E27FC236}">
                <a16:creationId xmlns:a16="http://schemas.microsoft.com/office/drawing/2014/main" xmlns="" id="{BFCE32CF-2C13-4BF7-9C7E-4BF5E74542C7}"/>
              </a:ext>
            </a:extLst>
          </p:cNvPr>
          <p:cNvSpPr>
            <a:spLocks noChangeArrowheads="1"/>
          </p:cNvSpPr>
          <p:nvPr/>
        </p:nvSpPr>
        <p:spPr bwMode="auto">
          <a:xfrm>
            <a:off x="-195263" y="2560638"/>
            <a:ext cx="7224713"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endParaRPr lang="zh-TW" altLang="en-US"/>
          </a:p>
        </p:txBody>
      </p:sp>
      <p:pic>
        <p:nvPicPr>
          <p:cNvPr id="3" name="圖片 2">
            <a:extLst>
              <a:ext uri="{FF2B5EF4-FFF2-40B4-BE49-F238E27FC236}">
                <a16:creationId xmlns:a16="http://schemas.microsoft.com/office/drawing/2014/main" xmlns="" id="{888EAB64-93DC-4099-81F6-C6D4285F97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8691" y="3376319"/>
            <a:ext cx="1760044" cy="1507062"/>
          </a:xfrm>
          <a:prstGeom prst="rect">
            <a:avLst/>
          </a:prstGeom>
        </p:spPr>
      </p:pic>
      <p:sp>
        <p:nvSpPr>
          <p:cNvPr id="25" name="文字方塊 24">
            <a:extLst>
              <a:ext uri="{FF2B5EF4-FFF2-40B4-BE49-F238E27FC236}">
                <a16:creationId xmlns:a16="http://schemas.microsoft.com/office/drawing/2014/main" xmlns="" id="{2873DB9C-AEA1-40D1-B092-D4907E27035D}"/>
              </a:ext>
            </a:extLst>
          </p:cNvPr>
          <p:cNvSpPr txBox="1"/>
          <p:nvPr/>
        </p:nvSpPr>
        <p:spPr>
          <a:xfrm>
            <a:off x="22225" y="4811114"/>
            <a:ext cx="6869608" cy="2015936"/>
          </a:xfrm>
          <a:prstGeom prst="rect">
            <a:avLst/>
          </a:prstGeom>
          <a:noFill/>
        </p:spPr>
        <p:txBody>
          <a:bodyPr wrap="square">
            <a:spAutoFit/>
          </a:bodyPr>
          <a:lstStyle/>
          <a:p>
            <a:pPr eaLnBrk="1" hangingPunct="1">
              <a:lnSpc>
                <a:spcPts val="2500"/>
              </a:lnSpc>
            </a:pPr>
            <a:r>
              <a:rPr lang="zh-TW" altLang="en-US" sz="1400" dirty="0">
                <a:latin typeface="+mn-ea"/>
                <a:ea typeface="+mn-ea"/>
                <a:cs typeface="Noto Sans TC Light"/>
              </a:rPr>
              <a:t>各機關常見採購洩密案例</a:t>
            </a:r>
            <a:r>
              <a:rPr lang="zh-TW" altLang="en-US" sz="1400" dirty="0" smtClean="0">
                <a:latin typeface="+mn-ea"/>
                <a:ea typeface="+mn-ea"/>
                <a:cs typeface="Noto Sans TC Light"/>
              </a:rPr>
              <a:t>之錯誤態</a:t>
            </a:r>
            <a:r>
              <a:rPr lang="zh-TW" altLang="en-US" sz="1400" dirty="0">
                <a:latin typeface="+mn-ea"/>
                <a:ea typeface="+mn-ea"/>
                <a:cs typeface="Noto Sans TC Light"/>
              </a:rPr>
              <a:t>樣，應特別留意：</a:t>
            </a:r>
          </a:p>
          <a:p>
            <a:pPr eaLnBrk="1" hangingPunct="1">
              <a:lnSpc>
                <a:spcPts val="2500"/>
              </a:lnSpc>
            </a:pPr>
            <a:r>
              <a:rPr lang="zh-TW" altLang="en-US" sz="1400" b="1" dirty="0">
                <a:latin typeface="+mn-ea"/>
                <a:ea typeface="+mn-ea"/>
                <a:cs typeface="Noto Sans TC Light"/>
              </a:rPr>
              <a:t>一</a:t>
            </a:r>
            <a:r>
              <a:rPr lang="zh-TW" altLang="en-US" sz="1400" b="1" dirty="0" smtClean="0">
                <a:latin typeface="+mn-ea"/>
                <a:ea typeface="+mn-ea"/>
                <a:cs typeface="Noto Sans TC Light"/>
              </a:rPr>
              <a:t>、機關</a:t>
            </a:r>
            <a:r>
              <a:rPr lang="zh-TW" altLang="en-US" sz="1400" b="1" dirty="0">
                <a:latin typeface="+mn-ea"/>
                <a:ea typeface="+mn-ea"/>
                <a:cs typeface="Noto Sans TC Light"/>
              </a:rPr>
              <a:t>對於廠商應保守秘密之投標文件交付予其他廠商。</a:t>
            </a:r>
          </a:p>
          <a:p>
            <a:pPr eaLnBrk="1" hangingPunct="1">
              <a:lnSpc>
                <a:spcPts val="2500"/>
              </a:lnSpc>
            </a:pPr>
            <a:r>
              <a:rPr lang="zh-TW" altLang="en-US" sz="1400" b="1" dirty="0">
                <a:latin typeface="+mn-ea"/>
                <a:ea typeface="+mn-ea"/>
                <a:cs typeface="Noto Sans TC Light"/>
              </a:rPr>
              <a:t>二</a:t>
            </a:r>
            <a:r>
              <a:rPr lang="zh-TW" altLang="en-US" sz="1400" b="1" dirty="0" smtClean="0">
                <a:latin typeface="+mn-ea"/>
                <a:ea typeface="+mn-ea"/>
                <a:cs typeface="Noto Sans TC Light"/>
              </a:rPr>
              <a:t>、採購</a:t>
            </a:r>
            <a:r>
              <a:rPr lang="zh-TW" altLang="en-US" sz="1400" b="1" dirty="0">
                <a:latin typeface="+mn-ea"/>
                <a:ea typeface="+mn-ea"/>
                <a:cs typeface="Noto Sans TC Light"/>
              </a:rPr>
              <a:t>案件開標過程，開標主持人誤認投標廠商報價已達於可決標狀況，於未決標前逕自公布底價。</a:t>
            </a:r>
          </a:p>
          <a:p>
            <a:pPr eaLnBrk="1" hangingPunct="1">
              <a:lnSpc>
                <a:spcPts val="2500"/>
              </a:lnSpc>
            </a:pPr>
            <a:r>
              <a:rPr lang="zh-TW" altLang="en-US" sz="1400" b="1" dirty="0">
                <a:latin typeface="+mn-ea"/>
                <a:ea typeface="+mn-ea"/>
                <a:cs typeface="Noto Sans TC Light"/>
              </a:rPr>
              <a:t>三</a:t>
            </a:r>
            <a:r>
              <a:rPr lang="zh-TW" altLang="en-US" sz="1400" b="1" dirty="0" smtClean="0">
                <a:latin typeface="+mn-ea"/>
                <a:ea typeface="+mn-ea"/>
                <a:cs typeface="Noto Sans TC Light"/>
              </a:rPr>
              <a:t>、採購</a:t>
            </a:r>
            <a:r>
              <a:rPr lang="zh-TW" altLang="en-US" sz="1400" b="1" dirty="0">
                <a:latin typeface="+mn-ea"/>
                <a:ea typeface="+mn-ea"/>
                <a:cs typeface="Noto Sans TC Light"/>
              </a:rPr>
              <a:t>案件開標過程，廠商報價低於底價</a:t>
            </a:r>
            <a:r>
              <a:rPr lang="en-US" altLang="zh-TW" sz="1400" b="1" dirty="0">
                <a:latin typeface="+mn-ea"/>
                <a:ea typeface="+mn-ea"/>
                <a:cs typeface="Noto Sans TC Light"/>
              </a:rPr>
              <a:t>80%</a:t>
            </a:r>
            <a:r>
              <a:rPr lang="zh-TW" altLang="en-US" sz="1400" b="1" dirty="0">
                <a:latin typeface="+mn-ea"/>
                <a:ea typeface="+mn-ea"/>
                <a:cs typeface="Noto Sans TC Light"/>
              </a:rPr>
              <a:t>，開標主持人宣布保留決標前，卻先行公布底價。</a:t>
            </a:r>
            <a:endParaRPr lang="zh-TW" altLang="en-US" sz="1400" dirty="0">
              <a:latin typeface="Noto Sans TC Light"/>
              <a:ea typeface="Noto Sans TC Light"/>
              <a:cs typeface="Noto Sans TC Light"/>
            </a:endParaRPr>
          </a:p>
        </p:txBody>
      </p:sp>
      <p:sp>
        <p:nvSpPr>
          <p:cNvPr id="23" name="文字方塊 22">
            <a:extLst>
              <a:ext uri="{FF2B5EF4-FFF2-40B4-BE49-F238E27FC236}">
                <a16:creationId xmlns:a16="http://schemas.microsoft.com/office/drawing/2014/main" xmlns="" id="{6372E34A-D8A9-4263-A86D-92EE861A2757}"/>
              </a:ext>
            </a:extLst>
          </p:cNvPr>
          <p:cNvSpPr txBox="1"/>
          <p:nvPr/>
        </p:nvSpPr>
        <p:spPr>
          <a:xfrm>
            <a:off x="5020757" y="3999369"/>
            <a:ext cx="243978" cy="215444"/>
          </a:xfrm>
          <a:prstGeom prst="rect">
            <a:avLst/>
          </a:prstGeom>
          <a:noFill/>
        </p:spPr>
        <p:txBody>
          <a:bodyPr wrap="square" rtlCol="0">
            <a:spAutoFit/>
          </a:bodyPr>
          <a:lstStyle/>
          <a:p>
            <a:r>
              <a:rPr lang="en-US" altLang="zh-TW" sz="800" dirty="0">
                <a:latin typeface="+mn-ea"/>
                <a:ea typeface="+mn-ea"/>
              </a:rPr>
              <a:t>5</a:t>
            </a:r>
            <a:endParaRPr lang="zh-TW" altLang="en-US" sz="800" dirty="0">
              <a:latin typeface="+mn-ea"/>
              <a:ea typeface="+mn-ea"/>
            </a:endParaRPr>
          </a:p>
        </p:txBody>
      </p:sp>
      <p:sp>
        <p:nvSpPr>
          <p:cNvPr id="26" name="文字方塊 25">
            <a:extLst>
              <a:ext uri="{FF2B5EF4-FFF2-40B4-BE49-F238E27FC236}">
                <a16:creationId xmlns:a16="http://schemas.microsoft.com/office/drawing/2014/main" xmlns="" id="{39599F94-6E13-4336-AFCE-23710782A676}"/>
              </a:ext>
            </a:extLst>
          </p:cNvPr>
          <p:cNvSpPr txBox="1"/>
          <p:nvPr/>
        </p:nvSpPr>
        <p:spPr>
          <a:xfrm>
            <a:off x="5264735" y="4336962"/>
            <a:ext cx="243978" cy="215444"/>
          </a:xfrm>
          <a:prstGeom prst="rect">
            <a:avLst/>
          </a:prstGeom>
          <a:noFill/>
        </p:spPr>
        <p:txBody>
          <a:bodyPr wrap="square" rtlCol="0">
            <a:spAutoFit/>
          </a:bodyPr>
          <a:lstStyle/>
          <a:p>
            <a:r>
              <a:rPr lang="en-US" altLang="zh-TW" sz="800" dirty="0">
                <a:latin typeface="+mn-ea"/>
                <a:ea typeface="+mn-ea"/>
              </a:rPr>
              <a:t>6</a:t>
            </a:r>
            <a:endParaRPr lang="zh-TW" altLang="en-US" sz="800" dirty="0">
              <a:latin typeface="+mn-ea"/>
              <a:ea typeface="+mn-ea"/>
            </a:endParaRPr>
          </a:p>
        </p:txBody>
      </p:sp>
      <p:pic>
        <p:nvPicPr>
          <p:cNvPr id="24" name="圖片 23"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8"/>
            <a:ext cx="1218389" cy="1247460"/>
          </a:xfrm>
          <a:prstGeom prst="rect">
            <a:avLst/>
          </a:prstGeom>
          <a:solidFill>
            <a:schemeClr val="bg1"/>
          </a:solidFill>
          <a:ln>
            <a:noFill/>
          </a:ln>
          <a:extLst>
            <a:ext uri="{53640926-AAD7-44D8-BBD7-CCE9431645EC}">
              <a14:shadowObscured xmlns:a14="http://schemas.microsoft.com/office/drawing/2010/main"/>
            </a:ext>
          </a:extLst>
        </p:spPr>
      </p:pic>
      <p:pic>
        <p:nvPicPr>
          <p:cNvPr id="2" name="圖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9178" y="6562581"/>
            <a:ext cx="4095310" cy="3014086"/>
          </a:xfrm>
          <a:prstGeom prst="rect">
            <a:avLst/>
          </a:prstGeom>
        </p:spPr>
      </p:pic>
    </p:spTree>
    <p:extLst>
      <p:ext uri="{BB962C8B-B14F-4D97-AF65-F5344CB8AC3E}">
        <p14:creationId xmlns:p14="http://schemas.microsoft.com/office/powerpoint/2010/main" val="3516578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C79C53A7-6F10-4443-8D24-11F2DB46D3A9}"/>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93C239FA-A4B7-4D01-845C-A3DC73C3A7B7}"/>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過失洩漏底價</a:t>
            </a:r>
            <a:endParaRPr lang="zh-TW" altLang="zh-TW" sz="2000" b="1" dirty="0">
              <a:solidFill>
                <a:schemeClr val="tx1"/>
              </a:solidFill>
              <a:latin typeface="+mn-ea"/>
              <a:cs typeface="Noto Sans Mono CJK TC Bold"/>
            </a:endParaRPr>
          </a:p>
        </p:txBody>
      </p:sp>
      <p:grpSp>
        <p:nvGrpSpPr>
          <p:cNvPr id="17412" name="群組 37">
            <a:extLst>
              <a:ext uri="{FF2B5EF4-FFF2-40B4-BE49-F238E27FC236}">
                <a16:creationId xmlns:a16="http://schemas.microsoft.com/office/drawing/2014/main" xmlns="" id="{3BD8A724-6924-456E-8182-153B394F14E9}"/>
              </a:ext>
            </a:extLst>
          </p:cNvPr>
          <p:cNvGrpSpPr>
            <a:grpSpLocks/>
          </p:cNvGrpSpPr>
          <p:nvPr/>
        </p:nvGrpSpPr>
        <p:grpSpPr bwMode="auto">
          <a:xfrm>
            <a:off x="0" y="991394"/>
            <a:ext cx="1925638" cy="554037"/>
            <a:chOff x="23520" y="1461205"/>
            <a:chExt cx="1924990" cy="553998"/>
          </a:xfrm>
        </p:grpSpPr>
        <p:sp>
          <p:nvSpPr>
            <p:cNvPr id="39" name="矩形 38">
              <a:extLst>
                <a:ext uri="{FF2B5EF4-FFF2-40B4-BE49-F238E27FC236}">
                  <a16:creationId xmlns:a16="http://schemas.microsoft.com/office/drawing/2014/main" xmlns="" id="{CD516C3D-E792-471E-99CA-EAE5D182B95B}"/>
                </a:ext>
              </a:extLst>
            </p:cNvPr>
            <p:cNvSpPr/>
            <p:nvPr/>
          </p:nvSpPr>
          <p:spPr>
            <a:xfrm>
              <a:off x="23520" y="1510414"/>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7418" name="文字方塊 39">
              <a:extLst>
                <a:ext uri="{FF2B5EF4-FFF2-40B4-BE49-F238E27FC236}">
                  <a16:creationId xmlns:a16="http://schemas.microsoft.com/office/drawing/2014/main" xmlns="" id="{3620B5DA-BC80-4220-858C-42F6F4830B8C}"/>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a:solidFill>
                    <a:schemeClr val="accent2"/>
                  </a:solidFill>
                  <a:latin typeface="Noto Sans Mono CJK TC Bold"/>
                  <a:ea typeface="Noto Sans Mono CJK TC Bold"/>
                  <a:cs typeface="Noto Sans Mono CJK TC Bold"/>
                </a:rPr>
                <a:t>防治</a:t>
              </a:r>
              <a:r>
                <a:rPr lang="zh-TW" altLang="en-US" sz="2000" b="1">
                  <a:solidFill>
                    <a:schemeClr val="tx2"/>
                  </a:solidFill>
                  <a:latin typeface="Noto Sans Mono CJK TC Bold"/>
                  <a:ea typeface="Noto Sans Mono CJK TC Bold"/>
                  <a:cs typeface="Noto Sans Mono CJK TC Bold"/>
                </a:rPr>
                <a:t>措施</a:t>
              </a:r>
              <a:endParaRPr lang="en-US" altLang="zh-TW" sz="2000" b="1">
                <a:solidFill>
                  <a:schemeClr val="tx2"/>
                </a:solidFill>
                <a:latin typeface="Noto Sans Mono CJK TC Bold"/>
                <a:ea typeface="Noto Sans Mono CJK TC Bold"/>
                <a:cs typeface="Noto Sans Mono CJK TC Bold"/>
              </a:endParaRPr>
            </a:p>
          </p:txBody>
        </p:sp>
        <p:cxnSp>
          <p:nvCxnSpPr>
            <p:cNvPr id="41" name="直線接點 40">
              <a:extLst>
                <a:ext uri="{FF2B5EF4-FFF2-40B4-BE49-F238E27FC236}">
                  <a16:creationId xmlns:a16="http://schemas.microsoft.com/office/drawing/2014/main" xmlns="" id="{2E286B74-51AB-48D5-BD2B-376E56FC0D92}"/>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7" name="矩形 16">
            <a:extLst>
              <a:ext uri="{FF2B5EF4-FFF2-40B4-BE49-F238E27FC236}">
                <a16:creationId xmlns:a16="http://schemas.microsoft.com/office/drawing/2014/main" xmlns="" id="{A805C1D8-052D-43EF-95FA-E2967060C4F3}"/>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7415" name="文字方塊 17">
            <a:extLst>
              <a:ext uri="{FF2B5EF4-FFF2-40B4-BE49-F238E27FC236}">
                <a16:creationId xmlns:a16="http://schemas.microsoft.com/office/drawing/2014/main" xmlns="" id="{6D4FF1E4-43DC-41F5-9CAB-39B26A3D87E9}"/>
              </a:ext>
            </a:extLst>
          </p:cNvPr>
          <p:cNvSpPr txBox="1">
            <a:spLocks noChangeArrowheads="1"/>
          </p:cNvSpPr>
          <p:nvPr/>
        </p:nvSpPr>
        <p:spPr bwMode="auto">
          <a:xfrm>
            <a:off x="3393408" y="9628946"/>
            <a:ext cx="365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12</a:t>
            </a:r>
            <a:endParaRPr lang="zh-TW" altLang="en-US" sz="1600" dirty="0">
              <a:latin typeface="Impact" panose="020B0806030902050204" pitchFamily="34" charset="0"/>
            </a:endParaRPr>
          </a:p>
        </p:txBody>
      </p:sp>
      <p:sp>
        <p:nvSpPr>
          <p:cNvPr id="14" name="文字方塊 20">
            <a:extLst>
              <a:ext uri="{FF2B5EF4-FFF2-40B4-BE49-F238E27FC236}">
                <a16:creationId xmlns:a16="http://schemas.microsoft.com/office/drawing/2014/main" xmlns="" id="{DF6ACE27-8812-4CF0-9B76-53BB1B5BA76A}"/>
              </a:ext>
            </a:extLst>
          </p:cNvPr>
          <p:cNvSpPr txBox="1">
            <a:spLocks noChangeArrowheads="1"/>
          </p:cNvSpPr>
          <p:nvPr/>
        </p:nvSpPr>
        <p:spPr bwMode="auto">
          <a:xfrm>
            <a:off x="0" y="1447006"/>
            <a:ext cx="6858000" cy="4260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Noto Sans TC Light"/>
                <a:ea typeface="Noto Sans TC Light"/>
                <a:cs typeface="Noto Sans TC Light"/>
              </a:rPr>
              <a:t>一</a:t>
            </a:r>
            <a:r>
              <a:rPr lang="zh-TW" altLang="en-US" sz="1400" b="1" dirty="0" smtClean="0">
                <a:latin typeface="Noto Sans TC Light"/>
                <a:ea typeface="Noto Sans TC Light"/>
                <a:cs typeface="Noto Sans TC Light"/>
              </a:rPr>
              <a:t>、落實</a:t>
            </a:r>
            <a:r>
              <a:rPr lang="zh-TW" altLang="en-US" sz="1400" b="1" dirty="0">
                <a:latin typeface="Noto Sans TC Light"/>
                <a:ea typeface="Noto Sans TC Light"/>
                <a:cs typeface="Noto Sans TC Light"/>
              </a:rPr>
              <a:t>底價保密措施：</a:t>
            </a:r>
          </a:p>
          <a:p>
            <a:pPr algn="just" eaLnBrk="1" hangingPunct="1">
              <a:lnSpc>
                <a:spcPts val="2500"/>
              </a:lnSpc>
            </a:pPr>
            <a:r>
              <a:rPr lang="zh-TW" altLang="en-US" sz="1400" dirty="0">
                <a:latin typeface="Noto Sans TC Light"/>
                <a:ea typeface="Noto Sans TC Light"/>
                <a:cs typeface="Noto Sans TC Light"/>
              </a:rPr>
              <a:t>底價係政府採購法第</a:t>
            </a:r>
            <a:r>
              <a:rPr lang="en-US" altLang="zh-TW" sz="1400" dirty="0">
                <a:latin typeface="Noto Sans TC Light"/>
                <a:ea typeface="Noto Sans TC Light"/>
                <a:cs typeface="Noto Sans TC Light"/>
              </a:rPr>
              <a:t>34</a:t>
            </a:r>
            <a:r>
              <a:rPr lang="zh-TW" altLang="en-US" sz="1400" dirty="0">
                <a:latin typeface="Noto Sans TC Light"/>
                <a:ea typeface="Noto Sans TC Light"/>
                <a:cs typeface="Noto Sans TC Light"/>
              </a:rPr>
              <a:t>條規定屬應保密事項。機關辦理招標，不得於開標前洩漏底價。底價於開標後至決標前，仍應保密，決標後除有特殊情形外，應予公開。</a:t>
            </a:r>
          </a:p>
          <a:p>
            <a:pPr algn="just" eaLnBrk="1" hangingPunct="1">
              <a:lnSpc>
                <a:spcPts val="2500"/>
              </a:lnSpc>
            </a:pPr>
            <a:r>
              <a:rPr lang="zh-TW" altLang="en-US" sz="1400" b="1" dirty="0">
                <a:latin typeface="Noto Sans TC Light"/>
                <a:ea typeface="Noto Sans TC Light"/>
                <a:cs typeface="Noto Sans TC Light"/>
              </a:rPr>
              <a:t>二</a:t>
            </a:r>
            <a:r>
              <a:rPr lang="zh-TW" altLang="en-US" sz="1400" b="1" dirty="0" smtClean="0">
                <a:latin typeface="Noto Sans TC Light"/>
                <a:ea typeface="Noto Sans TC Light"/>
                <a:cs typeface="Noto Sans TC Light"/>
              </a:rPr>
              <a:t>、建立</a:t>
            </a:r>
            <a:r>
              <a:rPr lang="zh-TW" altLang="en-US" sz="1400" b="1" dirty="0">
                <a:latin typeface="Noto Sans TC Light"/>
                <a:ea typeface="Noto Sans TC Light"/>
                <a:cs typeface="Noto Sans TC Light"/>
              </a:rPr>
              <a:t>底價開啟後之內部控制作業程序：</a:t>
            </a:r>
          </a:p>
          <a:p>
            <a:pPr algn="just" eaLnBrk="1" hangingPunct="1">
              <a:lnSpc>
                <a:spcPts val="2500"/>
              </a:lnSpc>
            </a:pPr>
            <a:r>
              <a:rPr lang="en-US" altLang="zh-TW" sz="1400" dirty="0">
                <a:latin typeface="Noto Sans TC Light"/>
                <a:ea typeface="Noto Sans TC Light"/>
                <a:cs typeface="Noto Sans TC Light"/>
              </a:rPr>
              <a:t>(</a:t>
            </a:r>
            <a:r>
              <a:rPr lang="zh-TW" altLang="en-US" sz="1400" dirty="0">
                <a:latin typeface="Noto Sans TC Light"/>
                <a:ea typeface="Noto Sans TC Light"/>
                <a:cs typeface="Noto Sans TC Light"/>
              </a:rPr>
              <a:t>一</a:t>
            </a:r>
            <a:r>
              <a:rPr lang="en-US" altLang="zh-TW" sz="1400" dirty="0">
                <a:latin typeface="Noto Sans TC Light"/>
                <a:ea typeface="Noto Sans TC Light"/>
                <a:cs typeface="Noto Sans TC Light"/>
              </a:rPr>
              <a:t>)</a:t>
            </a:r>
            <a:r>
              <a:rPr lang="zh-TW" altLang="en-US" sz="1400" dirty="0">
                <a:latin typeface="Noto Sans TC Light"/>
                <a:ea typeface="Noto Sans TC Light"/>
                <a:cs typeface="Noto Sans TC Light"/>
              </a:rPr>
              <a:t>開標階段：</a:t>
            </a:r>
          </a:p>
          <a:p>
            <a:pPr algn="just" eaLnBrk="1" hangingPunct="1">
              <a:lnSpc>
                <a:spcPts val="2500"/>
              </a:lnSpc>
            </a:pPr>
            <a:r>
              <a:rPr lang="zh-TW" altLang="en-US" sz="1400" dirty="0">
                <a:latin typeface="Noto Sans TC Light"/>
                <a:ea typeface="Noto Sans TC Light"/>
                <a:cs typeface="Noto Sans TC Light"/>
              </a:rPr>
              <a:t>如於開標前訂有底價者，主持開標人員及監辦開標人員應查察底價有無密封加蓋騎縫章。</a:t>
            </a:r>
          </a:p>
          <a:p>
            <a:pPr algn="just" eaLnBrk="1" hangingPunct="1">
              <a:lnSpc>
                <a:spcPts val="2500"/>
              </a:lnSpc>
            </a:pPr>
            <a:r>
              <a:rPr lang="en-US" altLang="zh-TW" sz="1400" dirty="0">
                <a:latin typeface="Noto Sans TC Light"/>
                <a:ea typeface="Noto Sans TC Light"/>
                <a:cs typeface="Noto Sans TC Light"/>
              </a:rPr>
              <a:t>(</a:t>
            </a:r>
            <a:r>
              <a:rPr lang="zh-TW" altLang="en-US" sz="1400" dirty="0">
                <a:latin typeface="Noto Sans TC Light"/>
                <a:ea typeface="Noto Sans TC Light"/>
                <a:cs typeface="Noto Sans TC Light"/>
              </a:rPr>
              <a:t>二</a:t>
            </a:r>
            <a:r>
              <a:rPr lang="en-US" altLang="zh-TW" sz="1400" dirty="0">
                <a:latin typeface="Noto Sans TC Light"/>
                <a:ea typeface="Noto Sans TC Light"/>
                <a:cs typeface="Noto Sans TC Light"/>
              </a:rPr>
              <a:t>)</a:t>
            </a:r>
            <a:r>
              <a:rPr lang="zh-TW" altLang="en-US" sz="1400" dirty="0">
                <a:latin typeface="Noto Sans TC Light"/>
                <a:ea typeface="Noto Sans TC Light"/>
                <a:cs typeface="Noto Sans TC Light"/>
              </a:rPr>
              <a:t>審標決標階段：</a:t>
            </a:r>
          </a:p>
          <a:p>
            <a:pPr algn="just" eaLnBrk="1" hangingPunct="1">
              <a:lnSpc>
                <a:spcPts val="2500"/>
              </a:lnSpc>
            </a:pPr>
            <a:r>
              <a:rPr lang="zh-TW" altLang="en-US" sz="1400" dirty="0">
                <a:latin typeface="Noto Sans TC Light"/>
                <a:ea typeface="Noto Sans TC Light"/>
                <a:cs typeface="Noto Sans TC Light"/>
              </a:rPr>
              <a:t>如於開啟底價封後未能當場決標者，由會議主持人將底價重行密封處簽名，指派專人妥為保管，俟辦理後續程序時，方得再行開啟，並查察原核定之底價有無被竄改之情形。</a:t>
            </a:r>
          </a:p>
          <a:p>
            <a:pPr algn="just" eaLnBrk="1" hangingPunct="1">
              <a:lnSpc>
                <a:spcPts val="2500"/>
              </a:lnSpc>
            </a:pPr>
            <a:r>
              <a:rPr lang="zh-TW" altLang="en-US" sz="1400" b="1" dirty="0" smtClean="0">
                <a:latin typeface="Noto Sans TC Light"/>
                <a:ea typeface="Noto Sans TC Light"/>
                <a:cs typeface="Noto Sans TC Light"/>
              </a:rPr>
              <a:t>三、對</a:t>
            </a:r>
            <a:r>
              <a:rPr lang="zh-TW" altLang="en-US" sz="1400" b="1" dirty="0">
                <a:latin typeface="Noto Sans TC Light"/>
                <a:ea typeface="Noto Sans TC Light"/>
                <a:cs typeface="Noto Sans TC Light"/>
              </a:rPr>
              <a:t>機關首長、各單位主管加強辦理廉政法紀宣導，使其能恪遵職守，明辨法律責任，維護機關廉潔形象。</a:t>
            </a:r>
          </a:p>
        </p:txBody>
      </p:sp>
      <p:grpSp>
        <p:nvGrpSpPr>
          <p:cNvPr id="15" name="群組 15">
            <a:extLst>
              <a:ext uri="{FF2B5EF4-FFF2-40B4-BE49-F238E27FC236}">
                <a16:creationId xmlns:a16="http://schemas.microsoft.com/office/drawing/2014/main" xmlns="" id="{0FD443DF-A7BB-40D5-8DE5-2D1DCD1926FE}"/>
              </a:ext>
            </a:extLst>
          </p:cNvPr>
          <p:cNvGrpSpPr>
            <a:grpSpLocks/>
          </p:cNvGrpSpPr>
          <p:nvPr/>
        </p:nvGrpSpPr>
        <p:grpSpPr bwMode="auto">
          <a:xfrm>
            <a:off x="55520" y="6208535"/>
            <a:ext cx="1925638" cy="554038"/>
            <a:chOff x="23520" y="1461205"/>
            <a:chExt cx="1924990" cy="553998"/>
          </a:xfrm>
        </p:grpSpPr>
        <p:sp>
          <p:nvSpPr>
            <p:cNvPr id="16" name="矩形 15">
              <a:extLst>
                <a:ext uri="{FF2B5EF4-FFF2-40B4-BE49-F238E27FC236}">
                  <a16:creationId xmlns:a16="http://schemas.microsoft.com/office/drawing/2014/main" xmlns="" id="{63F74927-976A-4484-AC15-C620E042A1BB}"/>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8" name="文字方塊 19">
              <a:extLst>
                <a:ext uri="{FF2B5EF4-FFF2-40B4-BE49-F238E27FC236}">
                  <a16:creationId xmlns:a16="http://schemas.microsoft.com/office/drawing/2014/main" xmlns="" id="{E714AD6F-97A4-4FB1-8D39-A9E24AA6E72B}"/>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19" name="直線接點 18">
              <a:extLst>
                <a:ext uri="{FF2B5EF4-FFF2-40B4-BE49-F238E27FC236}">
                  <a16:creationId xmlns:a16="http://schemas.microsoft.com/office/drawing/2014/main" xmlns="" id="{9180E9D8-86E3-491E-9E39-C862DCF057D8}"/>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0" name="文字方塊 25">
            <a:extLst>
              <a:ext uri="{FF2B5EF4-FFF2-40B4-BE49-F238E27FC236}">
                <a16:creationId xmlns:a16="http://schemas.microsoft.com/office/drawing/2014/main" xmlns="" id="{58ECD0A6-5A14-431E-975A-96BD25920E99}"/>
              </a:ext>
            </a:extLst>
          </p:cNvPr>
          <p:cNvSpPr txBox="1">
            <a:spLocks noChangeArrowheads="1"/>
          </p:cNvSpPr>
          <p:nvPr/>
        </p:nvSpPr>
        <p:spPr bwMode="auto">
          <a:xfrm>
            <a:off x="55520" y="6985423"/>
            <a:ext cx="6105525" cy="649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300"/>
              </a:lnSpc>
            </a:pPr>
            <a:r>
              <a:rPr lang="zh-TW" altLang="en-US" sz="1400" b="1" dirty="0">
                <a:latin typeface="+mn-ea"/>
                <a:ea typeface="+mn-ea"/>
                <a:cs typeface="Noto Sans Light" panose="020B0402040504020204" pitchFamily="34"/>
              </a:rPr>
              <a:t>一、刑法第</a:t>
            </a:r>
            <a:r>
              <a:rPr lang="en-US" altLang="zh-TW" sz="1400" b="1" dirty="0">
                <a:latin typeface="+mn-ea"/>
                <a:ea typeface="+mn-ea"/>
                <a:cs typeface="Noto Sans Light" panose="020B0402040504020204" pitchFamily="34"/>
              </a:rPr>
              <a:t>132</a:t>
            </a:r>
            <a:r>
              <a:rPr lang="zh-TW" altLang="en-US" sz="1400" b="1" dirty="0">
                <a:latin typeface="+mn-ea"/>
                <a:ea typeface="+mn-ea"/>
                <a:cs typeface="Noto Sans Light" panose="020B0402040504020204" pitchFamily="34"/>
              </a:rPr>
              <a:t>條第</a:t>
            </a:r>
            <a:r>
              <a:rPr lang="en-US" altLang="zh-TW" sz="1400" b="1" dirty="0">
                <a:latin typeface="+mn-ea"/>
                <a:ea typeface="+mn-ea"/>
                <a:cs typeface="Noto Sans Light" panose="020B0402040504020204" pitchFamily="34"/>
              </a:rPr>
              <a:t>1</a:t>
            </a:r>
            <a:r>
              <a:rPr lang="zh-TW" altLang="en-US" sz="1400" b="1" dirty="0">
                <a:latin typeface="+mn-ea"/>
                <a:ea typeface="+mn-ea"/>
                <a:cs typeface="Noto Sans Light" panose="020B0402040504020204" pitchFamily="34"/>
              </a:rPr>
              <a:t>項洩漏或交付國防以外之秘密罪。</a:t>
            </a:r>
          </a:p>
          <a:p>
            <a:pPr eaLnBrk="1" hangingPunct="1">
              <a:lnSpc>
                <a:spcPts val="2300"/>
              </a:lnSpc>
            </a:pPr>
            <a:r>
              <a:rPr lang="zh-TW" altLang="en-US" sz="1400" b="1" dirty="0">
                <a:latin typeface="+mn-ea"/>
                <a:ea typeface="+mn-ea"/>
                <a:cs typeface="Noto Sans Light" panose="020B0402040504020204" pitchFamily="34"/>
              </a:rPr>
              <a:t>二、政府採購法第</a:t>
            </a:r>
            <a:r>
              <a:rPr lang="en-US" altLang="zh-TW" sz="1400" b="1" dirty="0">
                <a:latin typeface="+mn-ea"/>
                <a:ea typeface="+mn-ea"/>
                <a:cs typeface="Noto Sans Light" panose="020B0402040504020204" pitchFamily="34"/>
              </a:rPr>
              <a:t>34</a:t>
            </a:r>
            <a:r>
              <a:rPr lang="zh-TW" altLang="en-US" sz="1400" b="1" dirty="0">
                <a:latin typeface="+mn-ea"/>
                <a:ea typeface="+mn-ea"/>
                <a:cs typeface="Noto Sans Light" panose="020B0402040504020204" pitchFamily="34"/>
              </a:rPr>
              <a:t>條第</a:t>
            </a:r>
            <a:r>
              <a:rPr lang="en-US" altLang="zh-TW" sz="1400" b="1" dirty="0">
                <a:latin typeface="+mn-ea"/>
                <a:ea typeface="+mn-ea"/>
                <a:cs typeface="Noto Sans Light" panose="020B0402040504020204" pitchFamily="34"/>
              </a:rPr>
              <a:t>3</a:t>
            </a:r>
            <a:r>
              <a:rPr lang="zh-TW" altLang="en-US" sz="1400" b="1" dirty="0">
                <a:latin typeface="+mn-ea"/>
                <a:ea typeface="+mn-ea"/>
                <a:cs typeface="Noto Sans Light" panose="020B0402040504020204" pitchFamily="34"/>
              </a:rPr>
              <a:t>項。</a:t>
            </a:r>
          </a:p>
        </p:txBody>
      </p:sp>
      <p:pic>
        <p:nvPicPr>
          <p:cNvPr id="21" name="圖片 26">
            <a:extLst>
              <a:ext uri="{FF2B5EF4-FFF2-40B4-BE49-F238E27FC236}">
                <a16:creationId xmlns:a16="http://schemas.microsoft.com/office/drawing/2014/main" xmlns="" id="{F1EF3934-0CB6-43E7-8CB6-BB5D05B8F4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2876" y="7279481"/>
            <a:ext cx="1163637"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直線接點 21">
            <a:extLst>
              <a:ext uri="{FF2B5EF4-FFF2-40B4-BE49-F238E27FC236}">
                <a16:creationId xmlns:a16="http://schemas.microsoft.com/office/drawing/2014/main" xmlns="" id="{78F695F5-B6D2-4B62-B19C-CED862A9FF86}"/>
              </a:ext>
            </a:extLst>
          </p:cNvPr>
          <p:cNvCxnSpPr/>
          <p:nvPr/>
        </p:nvCxnSpPr>
        <p:spPr>
          <a:xfrm flipV="1">
            <a:off x="352892" y="8426902"/>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3" name="文字方塊 22">
            <a:extLst>
              <a:ext uri="{FF2B5EF4-FFF2-40B4-BE49-F238E27FC236}">
                <a16:creationId xmlns:a16="http://schemas.microsoft.com/office/drawing/2014/main" xmlns="" id="{7A0E92AD-87F7-45F2-ABC5-B33B24B965BC}"/>
              </a:ext>
            </a:extLst>
          </p:cNvPr>
          <p:cNvSpPr txBox="1"/>
          <p:nvPr/>
        </p:nvSpPr>
        <p:spPr>
          <a:xfrm>
            <a:off x="321725" y="8607593"/>
            <a:ext cx="6124445" cy="913583"/>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a:latin typeface="Noto Sans TC Light" pitchFamily="34" charset="-120"/>
                <a:ea typeface="Noto Sans TC Light" pitchFamily="34" charset="-120"/>
              </a:rPr>
              <a:t>註：本署辦理訂有底價之採購案件，遇有廠商報價低於底價百分之八十之情形，會先請業務單位先行檢討底價訂定之合理性，若有偏高之情形，依「依政府採購法第五十八條處理總標價低於底價百分之八十案件之執行程序」附註一規定，機關如發現底價偏高造成最低標標價偏低者，不適用採購法第五十八條之規定。依最低標廠商報價決標予該廠商。</a:t>
            </a:r>
          </a:p>
          <a:p>
            <a:pPr eaLnBrk="1" fontAlgn="auto" hangingPunct="1">
              <a:lnSpc>
                <a:spcPts val="1300"/>
              </a:lnSpc>
              <a:spcBef>
                <a:spcPts val="0"/>
              </a:spcBef>
              <a:spcAft>
                <a:spcPts val="0"/>
              </a:spcAft>
              <a:defRPr/>
            </a:pPr>
            <a:endParaRPr lang="zh-TW" altLang="en-US" sz="1050" dirty="0">
              <a:latin typeface="Noto Sans TC Light" pitchFamily="34" charset="-120"/>
              <a:ea typeface="Noto Sans TC Light" pitchFamily="34" charset="-12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smtClean="0"/>
              <a:t>-</a:t>
            </a:r>
            <a:r>
              <a:rPr lang="zh-TW" altLang="en-US" dirty="0"/>
              <a:t>態樣</a:t>
            </a:r>
            <a:r>
              <a:rPr lang="zh-TW" altLang="en-US" dirty="0" smtClean="0"/>
              <a:t>型</a:t>
            </a:r>
            <a:r>
              <a:rPr lang="zh-TW" altLang="en-US" dirty="0"/>
              <a:t>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2159698" y="6809232"/>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2285331" y="8060028"/>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37221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13</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973359" y="6524062"/>
            <a:ext cx="3432048" cy="369332"/>
          </a:xfrm>
          <a:prstGeom prst="rect">
            <a:avLst/>
          </a:prstGeom>
          <a:noFill/>
        </p:spPr>
        <p:txBody>
          <a:bodyPr wrap="square">
            <a:spAutoFit/>
          </a:bodyPr>
          <a:lstStyle/>
          <a:p>
            <a:r>
              <a:rPr lang="zh-TW" altLang="en-US" b="1" dirty="0">
                <a:latin typeface="Noto Sans TC Light"/>
                <a:ea typeface="Noto Sans TC Light"/>
                <a:cs typeface="Noto Sans TC Light"/>
              </a:rPr>
              <a:t>落實底價保密措施</a:t>
            </a:r>
            <a:endParaRPr lang="zh-TW" altLang="en-US" dirty="0"/>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1635608" y="7763883"/>
            <a:ext cx="3432048" cy="646331"/>
          </a:xfrm>
          <a:prstGeom prst="rect">
            <a:avLst/>
          </a:prstGeom>
          <a:noFill/>
        </p:spPr>
        <p:txBody>
          <a:bodyPr wrap="square">
            <a:spAutoFit/>
          </a:bodyPr>
          <a:lstStyle/>
          <a:p>
            <a:r>
              <a:rPr lang="zh-TW" altLang="en-US" b="1" dirty="0">
                <a:latin typeface="Noto Sans TC Light"/>
                <a:ea typeface="Noto Sans TC Light"/>
                <a:cs typeface="Noto Sans TC Light"/>
              </a:rPr>
              <a:t>建立底價開啟後之內部控制作業程序</a:t>
            </a:r>
            <a:endParaRPr lang="zh-TW" altLang="en-US" dirty="0"/>
          </a:p>
        </p:txBody>
      </p:sp>
      <p:sp>
        <p:nvSpPr>
          <p:cNvPr id="38" name="文字方塊 37">
            <a:extLst>
              <a:ext uri="{FF2B5EF4-FFF2-40B4-BE49-F238E27FC236}">
                <a16:creationId xmlns:a16="http://schemas.microsoft.com/office/drawing/2014/main" xmlns="" id="{78F95C8A-FC20-47DC-A0D0-4E118001D231}"/>
              </a:ext>
            </a:extLst>
          </p:cNvPr>
          <p:cNvSpPr txBox="1"/>
          <p:nvPr/>
        </p:nvSpPr>
        <p:spPr>
          <a:xfrm>
            <a:off x="1470755" y="8861423"/>
            <a:ext cx="3824576" cy="369332"/>
          </a:xfrm>
          <a:prstGeom prst="rect">
            <a:avLst/>
          </a:prstGeom>
          <a:noFill/>
        </p:spPr>
        <p:txBody>
          <a:bodyPr wrap="square">
            <a:spAutoFit/>
          </a:bodyPr>
          <a:lstStyle/>
          <a:p>
            <a:r>
              <a:rPr lang="zh-TW" altLang="en-US" sz="1800" b="1" dirty="0">
                <a:latin typeface="Noto Sans TC Light"/>
                <a:ea typeface="Noto Sans TC Light"/>
                <a:cs typeface="Noto Sans TC Light"/>
              </a:rPr>
              <a:t>加強</a:t>
            </a:r>
            <a:r>
              <a:rPr lang="zh-TW" altLang="en-US" sz="1800" b="1" dirty="0" smtClean="0">
                <a:latin typeface="Noto Sans TC Light"/>
                <a:ea typeface="Noto Sans TC Light"/>
                <a:cs typeface="Noto Sans TC Light"/>
              </a:rPr>
              <a:t>辦理法紀宣導</a:t>
            </a:r>
            <a:endParaRPr lang="zh-TW" altLang="en-US" dirty="0"/>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1218436" y="1798612"/>
            <a:ext cx="3432048" cy="369332"/>
          </a:xfrm>
          <a:prstGeom prst="rect">
            <a:avLst/>
          </a:prstGeom>
          <a:noFill/>
        </p:spPr>
        <p:txBody>
          <a:bodyPr wrap="square">
            <a:spAutoFit/>
          </a:bodyPr>
          <a:lstStyle/>
          <a:p>
            <a:r>
              <a:rPr lang="zh-TW" altLang="en-US" b="1" dirty="0" smtClean="0">
                <a:latin typeface="+mn-ea"/>
                <a:ea typeface="+mn-ea"/>
                <a:cs typeface="Noto Sans TC Light"/>
              </a:rPr>
              <a:t>交付投標</a:t>
            </a:r>
            <a:r>
              <a:rPr lang="zh-TW" altLang="en-US" b="1" dirty="0">
                <a:latin typeface="+mn-ea"/>
                <a:ea typeface="+mn-ea"/>
                <a:cs typeface="Noto Sans TC Light"/>
              </a:rPr>
              <a:t>文件</a:t>
            </a:r>
            <a:endParaRPr lang="zh-TW" altLang="en-US" dirty="0"/>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3432048" cy="646331"/>
          </a:xfrm>
          <a:prstGeom prst="rect">
            <a:avLst/>
          </a:prstGeom>
          <a:noFill/>
        </p:spPr>
        <p:txBody>
          <a:bodyPr wrap="square">
            <a:spAutoFit/>
          </a:bodyPr>
          <a:lstStyle/>
          <a:p>
            <a:r>
              <a:rPr lang="zh-TW" altLang="en-US" b="1" dirty="0">
                <a:latin typeface="+mn-ea"/>
                <a:ea typeface="+mn-ea"/>
                <a:cs typeface="Noto Sans TC Light"/>
              </a:rPr>
              <a:t>廠商報價低於底價</a:t>
            </a:r>
            <a:r>
              <a:rPr lang="en-US" altLang="zh-TW" b="1" dirty="0">
                <a:latin typeface="+mn-ea"/>
                <a:ea typeface="+mn-ea"/>
                <a:cs typeface="Noto Sans TC Light"/>
              </a:rPr>
              <a:t>80%</a:t>
            </a:r>
            <a:r>
              <a:rPr lang="zh-TW" altLang="en-US" b="1" dirty="0" smtClean="0">
                <a:latin typeface="+mn-ea"/>
                <a:ea typeface="+mn-ea"/>
                <a:cs typeface="Noto Sans TC Light"/>
              </a:rPr>
              <a:t>，保留</a:t>
            </a:r>
            <a:r>
              <a:rPr lang="zh-TW" altLang="en-US" b="1" dirty="0">
                <a:latin typeface="+mn-ea"/>
                <a:ea typeface="+mn-ea"/>
                <a:cs typeface="Noto Sans TC Light"/>
              </a:rPr>
              <a:t>決標前</a:t>
            </a:r>
            <a:r>
              <a:rPr lang="zh-TW" altLang="en-US" b="1" dirty="0" smtClean="0">
                <a:latin typeface="+mn-ea"/>
                <a:ea typeface="+mn-ea"/>
                <a:cs typeface="Noto Sans TC Light"/>
              </a:rPr>
              <a:t>，先行</a:t>
            </a:r>
            <a:r>
              <a:rPr lang="zh-TW" altLang="en-US" b="1" dirty="0">
                <a:latin typeface="+mn-ea"/>
                <a:ea typeface="+mn-ea"/>
                <a:cs typeface="Noto Sans TC Light"/>
              </a:rPr>
              <a:t>公布底價</a:t>
            </a:r>
            <a:endParaRPr lang="zh-TW" altLang="en-US" dirty="0"/>
          </a:p>
        </p:txBody>
      </p:sp>
      <p:sp>
        <p:nvSpPr>
          <p:cNvPr id="28" name="矩形 27">
            <a:extLst>
              <a:ext uri="{FF2B5EF4-FFF2-40B4-BE49-F238E27FC236}">
                <a16:creationId xmlns:a16="http://schemas.microsoft.com/office/drawing/2014/main" xmlns="" id="{93C239FA-A4B7-4D01-845C-A3DC73C3A7B7}"/>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cs typeface="Noto Sans Mono CJK TC Bold"/>
              </a:rPr>
              <a:t>過失洩漏底價</a:t>
            </a:r>
            <a:endParaRPr lang="zh-TW" altLang="zh-TW" sz="2000" b="1" dirty="0">
              <a:solidFill>
                <a:schemeClr val="tx1"/>
              </a:solidFill>
              <a:latin typeface="+mn-ea"/>
              <a:cs typeface="Noto Sans Mono CJK TC Bold"/>
            </a:endParaRPr>
          </a:p>
        </p:txBody>
      </p:sp>
      <p:sp>
        <p:nvSpPr>
          <p:cNvPr id="31" name="文字方塊 30">
            <a:extLst>
              <a:ext uri="{FF2B5EF4-FFF2-40B4-BE49-F238E27FC236}">
                <a16:creationId xmlns:a16="http://schemas.microsoft.com/office/drawing/2014/main" xmlns="" id="{817299B4-87CF-4A05-BC32-A523191BF29C}"/>
              </a:ext>
            </a:extLst>
          </p:cNvPr>
          <p:cNvSpPr txBox="1"/>
          <p:nvPr/>
        </p:nvSpPr>
        <p:spPr>
          <a:xfrm>
            <a:off x="1635608" y="3122284"/>
            <a:ext cx="3432048" cy="646331"/>
          </a:xfrm>
          <a:prstGeom prst="rect">
            <a:avLst/>
          </a:prstGeom>
          <a:noFill/>
        </p:spPr>
        <p:txBody>
          <a:bodyPr wrap="square">
            <a:spAutoFit/>
          </a:bodyPr>
          <a:lstStyle/>
          <a:p>
            <a:r>
              <a:rPr lang="zh-TW" altLang="en-US" b="1" dirty="0">
                <a:latin typeface="+mn-ea"/>
                <a:ea typeface="+mn-ea"/>
                <a:cs typeface="Noto Sans TC Light"/>
              </a:rPr>
              <a:t>誤認廠商報價已達可決標狀況，未決標前逕自公布底價</a:t>
            </a:r>
            <a:endParaRPr lang="zh-TW" altLang="en-US" dirty="0"/>
          </a:p>
        </p:txBody>
      </p:sp>
    </p:spTree>
    <p:extLst>
      <p:ext uri="{BB962C8B-B14F-4D97-AF65-F5344CB8AC3E}">
        <p14:creationId xmlns:p14="http://schemas.microsoft.com/office/powerpoint/2010/main" val="2564356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8AC9CFD9-A8AF-4259-B6A7-5955DA9BF0B4}"/>
              </a:ext>
            </a:extLst>
          </p:cNvPr>
          <p:cNvSpPr/>
          <p:nvPr/>
        </p:nvSpPr>
        <p:spPr>
          <a:xfrm>
            <a:off x="0" y="0"/>
            <a:ext cx="6858000" cy="15766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10199C1E-B94A-4097-9A9D-152630B89DE7}"/>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6691AE42-6B98-45E8-B27D-84377D05CA76}"/>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9461" name="文字方塊 2">
            <a:extLst>
              <a:ext uri="{FF2B5EF4-FFF2-40B4-BE49-F238E27FC236}">
                <a16:creationId xmlns:a16="http://schemas.microsoft.com/office/drawing/2014/main" xmlns="" id="{66E5EAA5-5573-463F-9400-6DEA6401FFE6}"/>
              </a:ext>
            </a:extLst>
          </p:cNvPr>
          <p:cNvSpPr txBox="1">
            <a:spLocks noChangeArrowheads="1"/>
          </p:cNvSpPr>
          <p:nvPr/>
        </p:nvSpPr>
        <p:spPr bwMode="auto">
          <a:xfrm>
            <a:off x="1164250" y="671299"/>
            <a:ext cx="5003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smtClean="0">
                <a:latin typeface="+mn-ea"/>
                <a:ea typeface="+mn-ea"/>
              </a:rPr>
              <a:t>類型</a:t>
            </a:r>
            <a:r>
              <a:rPr lang="en-US" altLang="zh-TW" sz="2800" dirty="0" smtClean="0">
                <a:latin typeface="+mn-ea"/>
                <a:ea typeface="+mn-ea"/>
              </a:rPr>
              <a:t>5-</a:t>
            </a:r>
            <a:r>
              <a:rPr lang="zh-TW" altLang="en-US" sz="2800" dirty="0">
                <a:latin typeface="+mn-ea"/>
                <a:ea typeface="+mn-ea"/>
              </a:rPr>
              <a:t>利用職務之便詐取公務車維修費用</a:t>
            </a:r>
            <a:endParaRPr lang="zh-TW" altLang="zh-TW" sz="2800" dirty="0">
              <a:latin typeface="+mn-ea"/>
              <a:ea typeface="+mn-ea"/>
              <a:cs typeface="Noto Sans Mono CJK TC Bold"/>
            </a:endParaRPr>
          </a:p>
        </p:txBody>
      </p:sp>
      <p:sp>
        <p:nvSpPr>
          <p:cNvPr id="19462" name="文字方塊 19">
            <a:extLst>
              <a:ext uri="{FF2B5EF4-FFF2-40B4-BE49-F238E27FC236}">
                <a16:creationId xmlns:a16="http://schemas.microsoft.com/office/drawing/2014/main" xmlns="" id="{6CD1293E-FCEB-48E8-8925-12B01E3DBB25}"/>
              </a:ext>
            </a:extLst>
          </p:cNvPr>
          <p:cNvSpPr txBox="1">
            <a:spLocks noChangeArrowheads="1"/>
          </p:cNvSpPr>
          <p:nvPr/>
        </p:nvSpPr>
        <p:spPr bwMode="auto">
          <a:xfrm>
            <a:off x="23520" y="2344738"/>
            <a:ext cx="6834480" cy="3298339"/>
          </a:xfrm>
          <a:prstGeom prst="rect">
            <a:avLst/>
          </a:prstGeom>
          <a:noFill/>
          <a:ln>
            <a:noFill/>
          </a:ln>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defRPr/>
            </a:pPr>
            <a:r>
              <a:rPr lang="zh-TW" altLang="en-US" sz="1400" kern="100" dirty="0" smtClean="0">
                <a:latin typeface="+mn-ea"/>
                <a:ea typeface="+mn-ea"/>
                <a:cs typeface="Noto Sans Light" panose="020B0402040504020204" pitchFamily="34"/>
              </a:rPr>
              <a:t>原</a:t>
            </a:r>
            <a:r>
              <a:rPr lang="zh-TW" altLang="en-US" sz="1400" kern="100" dirty="0">
                <a:latin typeface="+mn-ea"/>
                <a:ea typeface="+mn-ea"/>
                <a:cs typeface="Noto Sans Light" panose="020B0402040504020204" pitchFamily="34"/>
              </a:rPr>
              <a:t>民機關行政股股長戊，因公務車冷氣系統故障，即請汽車修理廠對該車進行全面檢修，檢修後即開立估價單交付於戊，記載應換修之零件為輪胎、壓縮機、冷媒等</a:t>
            </a:r>
            <a:r>
              <a:rPr lang="en-US" altLang="zh-TW" sz="1400" kern="100" dirty="0">
                <a:latin typeface="+mn-ea"/>
                <a:ea typeface="+mn-ea"/>
                <a:cs typeface="Noto Sans Light" panose="020B0402040504020204" pitchFamily="34"/>
              </a:rPr>
              <a:t>11</a:t>
            </a:r>
            <a:r>
              <a:rPr lang="zh-TW" altLang="en-US" sz="1400" kern="100" dirty="0">
                <a:latin typeface="+mn-ea"/>
                <a:ea typeface="+mn-ea"/>
                <a:cs typeface="Noto Sans Light" panose="020B0402040504020204" pitchFamily="34"/>
              </a:rPr>
              <a:t>項，總計新臺幣</a:t>
            </a:r>
            <a:r>
              <a:rPr lang="en-US" altLang="zh-TW" sz="1400" kern="100" dirty="0">
                <a:latin typeface="+mn-ea"/>
                <a:ea typeface="+mn-ea"/>
                <a:cs typeface="Noto Sans Light" panose="020B0402040504020204" pitchFamily="34"/>
              </a:rPr>
              <a:t>(</a:t>
            </a:r>
            <a:r>
              <a:rPr lang="zh-TW" altLang="en-US" sz="1400" kern="100" dirty="0">
                <a:latin typeface="+mn-ea"/>
                <a:ea typeface="+mn-ea"/>
                <a:cs typeface="Noto Sans Light" panose="020B0402040504020204" pitchFamily="34"/>
              </a:rPr>
              <a:t>下同</a:t>
            </a:r>
            <a:r>
              <a:rPr lang="en-US" altLang="zh-TW" sz="1400" kern="100" dirty="0">
                <a:latin typeface="+mn-ea"/>
                <a:ea typeface="+mn-ea"/>
                <a:cs typeface="Noto Sans Light" panose="020B0402040504020204" pitchFamily="34"/>
              </a:rPr>
              <a:t>)34,000</a:t>
            </a:r>
            <a:r>
              <a:rPr lang="zh-TW" altLang="en-US" sz="1400" kern="100" dirty="0">
                <a:latin typeface="+mn-ea"/>
                <a:ea typeface="+mn-ea"/>
                <a:cs typeface="Noto Sans Light" panose="020B0402040504020204" pitchFamily="34"/>
              </a:rPr>
              <a:t>元，戊依規填立請購單，經機關首長核可後，即交由該汽車修理廠維修，惟僅就輪胎等</a:t>
            </a:r>
            <a:r>
              <a:rPr lang="en-US" altLang="zh-TW" sz="1400" kern="100" dirty="0">
                <a:latin typeface="+mn-ea"/>
                <a:ea typeface="+mn-ea"/>
                <a:cs typeface="Noto Sans Light" panose="020B0402040504020204" pitchFamily="34"/>
              </a:rPr>
              <a:t>4</a:t>
            </a:r>
            <a:r>
              <a:rPr lang="zh-TW" altLang="en-US" sz="1400" kern="100" dirty="0">
                <a:latin typeface="+mn-ea"/>
                <a:ea typeface="+mn-ea"/>
                <a:cs typeface="Noto Sans Light" panose="020B0402040504020204" pitchFamily="34"/>
              </a:rPr>
              <a:t>項換修，費用計</a:t>
            </a:r>
            <a:r>
              <a:rPr lang="en-US" altLang="zh-TW" sz="1400" kern="100" dirty="0">
                <a:latin typeface="+mn-ea"/>
                <a:ea typeface="+mn-ea"/>
                <a:cs typeface="Noto Sans Light" panose="020B0402040504020204" pitchFamily="34"/>
              </a:rPr>
              <a:t>11,500</a:t>
            </a:r>
            <a:r>
              <a:rPr lang="zh-TW" altLang="en-US" sz="1400" kern="100" dirty="0">
                <a:latin typeface="+mn-ea"/>
                <a:ea typeface="+mn-ea"/>
                <a:cs typeface="Noto Sans Light" panose="020B0402040504020204" pitchFamily="34"/>
              </a:rPr>
              <a:t>元，其餘</a:t>
            </a:r>
            <a:r>
              <a:rPr lang="en-US" altLang="zh-TW" sz="1400" kern="100" dirty="0">
                <a:latin typeface="+mn-ea"/>
                <a:ea typeface="+mn-ea"/>
                <a:cs typeface="Noto Sans Light" panose="020B0402040504020204" pitchFamily="34"/>
              </a:rPr>
              <a:t>7</a:t>
            </a:r>
            <a:r>
              <a:rPr lang="zh-TW" altLang="en-US" sz="1400" kern="100" dirty="0">
                <a:latin typeface="+mn-ea"/>
                <a:ea typeface="+mn-ea"/>
                <a:cs typeface="Noto Sans Light" panose="020B0402040504020204" pitchFamily="34"/>
              </a:rPr>
              <a:t>項零件未換修。</a:t>
            </a:r>
          </a:p>
          <a:p>
            <a:pPr algn="just" eaLnBrk="1" hangingPunct="1">
              <a:lnSpc>
                <a:spcPts val="2500"/>
              </a:lnSpc>
              <a:defRPr/>
            </a:pPr>
            <a:r>
              <a:rPr lang="zh-TW" altLang="en-US" sz="1400" kern="100" dirty="0" smtClean="0">
                <a:latin typeface="+mn-ea"/>
                <a:ea typeface="+mn-ea"/>
                <a:cs typeface="Noto Sans Light" panose="020B0402040504020204" pitchFamily="34"/>
              </a:rPr>
              <a:t>戊</a:t>
            </a:r>
            <a:r>
              <a:rPr lang="zh-TW" altLang="en-US" sz="1400" kern="100" dirty="0">
                <a:latin typeface="+mn-ea"/>
                <a:ea typeface="+mn-ea"/>
                <a:cs typeface="Noto Sans Light" panose="020B0402040504020204" pitchFamily="34"/>
              </a:rPr>
              <a:t>基於意圖為自己不法所有之犯意，指示汽車修理廠依據前開</a:t>
            </a:r>
            <a:r>
              <a:rPr lang="en-US" altLang="zh-TW" sz="1400" kern="100" dirty="0">
                <a:latin typeface="+mn-ea"/>
                <a:ea typeface="+mn-ea"/>
                <a:cs typeface="Noto Sans Light" panose="020B0402040504020204" pitchFamily="34"/>
              </a:rPr>
              <a:t>11</a:t>
            </a:r>
            <a:r>
              <a:rPr lang="zh-TW" altLang="en-US" sz="1400" kern="100" dirty="0">
                <a:latin typeface="+mn-ea"/>
                <a:ea typeface="+mn-ea"/>
                <a:cs typeface="Noto Sans Light" panose="020B0402040504020204" pitchFamily="34"/>
              </a:rPr>
              <a:t>項估價單之內容填寫收據，由不知情汽車修理廠會計人員開具，並以此收據完成經費核銷事宜，而使機關陷於錯誤，開立</a:t>
            </a:r>
            <a:r>
              <a:rPr lang="en-US" altLang="zh-TW" sz="1400" kern="100" dirty="0">
                <a:latin typeface="+mn-ea"/>
                <a:ea typeface="+mn-ea"/>
                <a:cs typeface="Noto Sans Light" panose="020B0402040504020204" pitchFamily="34"/>
              </a:rPr>
              <a:t>34,000</a:t>
            </a:r>
            <a:r>
              <a:rPr lang="zh-TW" altLang="en-US" sz="1400" kern="100" dirty="0">
                <a:latin typeface="+mn-ea"/>
                <a:ea typeface="+mn-ea"/>
                <a:cs typeface="Noto Sans Light" panose="020B0402040504020204" pitchFamily="34"/>
              </a:rPr>
              <a:t>元公庫支票，戊將該張支票存入自己帳戶內，致使獲取不法所得</a:t>
            </a:r>
            <a:r>
              <a:rPr lang="en-US" altLang="zh-TW" sz="1400" kern="100" dirty="0">
                <a:latin typeface="+mn-ea"/>
                <a:ea typeface="+mn-ea"/>
                <a:cs typeface="Noto Sans Light" panose="020B0402040504020204" pitchFamily="34"/>
              </a:rPr>
              <a:t>22,500</a:t>
            </a:r>
            <a:r>
              <a:rPr lang="zh-TW" altLang="en-US" sz="1400" kern="100" dirty="0">
                <a:latin typeface="+mn-ea"/>
                <a:ea typeface="+mn-ea"/>
                <a:cs typeface="Noto Sans Light" panose="020B0402040504020204" pitchFamily="34"/>
              </a:rPr>
              <a:t>元，後戊得知機關首長發覺有異，緊急請汽車修理廠就其餘</a:t>
            </a:r>
            <a:r>
              <a:rPr lang="en-US" altLang="zh-TW" sz="1400" kern="100" dirty="0">
                <a:latin typeface="+mn-ea"/>
                <a:ea typeface="+mn-ea"/>
                <a:cs typeface="Noto Sans Light" panose="020B0402040504020204" pitchFamily="34"/>
              </a:rPr>
              <a:t>7</a:t>
            </a:r>
            <a:r>
              <a:rPr lang="zh-TW" altLang="en-US" sz="1400" kern="100" dirty="0">
                <a:latin typeface="+mn-ea"/>
                <a:ea typeface="+mn-ea"/>
                <a:cs typeface="Noto Sans Light" panose="020B0402040504020204" pitchFamily="34"/>
              </a:rPr>
              <a:t>項零件更換完成。</a:t>
            </a:r>
          </a:p>
          <a:p>
            <a:pPr algn="just" eaLnBrk="1" hangingPunct="1">
              <a:lnSpc>
                <a:spcPts val="2500"/>
              </a:lnSpc>
              <a:defRPr/>
            </a:pPr>
            <a:r>
              <a:rPr lang="zh-TW" altLang="en-US" sz="1400" kern="100" dirty="0" smtClean="0">
                <a:latin typeface="+mn-ea"/>
                <a:ea typeface="+mn-ea"/>
                <a:cs typeface="Noto Sans Light" panose="020B0402040504020204" pitchFamily="34"/>
              </a:rPr>
              <a:t>上</a:t>
            </a:r>
            <a:r>
              <a:rPr lang="zh-TW" altLang="en-US" sz="1400" kern="100" dirty="0">
                <a:latin typeface="+mn-ea"/>
                <a:ea typeface="+mn-ea"/>
                <a:cs typeface="Noto Sans Light" panose="020B0402040504020204" pitchFamily="34"/>
              </a:rPr>
              <a:t>開犯行經法院判決戊犯貪污治罪條例之利用職務機會詐取財物罪。</a:t>
            </a:r>
          </a:p>
        </p:txBody>
      </p:sp>
      <p:grpSp>
        <p:nvGrpSpPr>
          <p:cNvPr id="9" name="群組 8">
            <a:extLst>
              <a:ext uri="{FF2B5EF4-FFF2-40B4-BE49-F238E27FC236}">
                <a16:creationId xmlns:a16="http://schemas.microsoft.com/office/drawing/2014/main" xmlns="" id="{B01C44CC-B541-4870-B5C0-0B0FB3953DDC}"/>
              </a:ext>
            </a:extLst>
          </p:cNvPr>
          <p:cNvGrpSpPr/>
          <p:nvPr/>
        </p:nvGrpSpPr>
        <p:grpSpPr>
          <a:xfrm>
            <a:off x="23520" y="1674955"/>
            <a:ext cx="1924990" cy="538067"/>
            <a:chOff x="23520" y="1461205"/>
            <a:chExt cx="1924990" cy="538067"/>
          </a:xfrm>
          <a:solidFill>
            <a:schemeClr val="bg2"/>
          </a:solidFill>
        </p:grpSpPr>
        <p:sp>
          <p:nvSpPr>
            <p:cNvPr id="114" name="矩形 113">
              <a:extLst>
                <a:ext uri="{FF2B5EF4-FFF2-40B4-BE49-F238E27FC236}">
                  <a16:creationId xmlns:a16="http://schemas.microsoft.com/office/drawing/2014/main" xmlns="" id="{2995C8E1-BF24-42A6-9C25-7441AC91A9FF}"/>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363E4BB8-813E-4B43-9540-BA3C39843672}"/>
                </a:ext>
              </a:extLst>
            </p:cNvPr>
            <p:cNvSpPr txBox="1"/>
            <p:nvPr/>
          </p:nvSpPr>
          <p:spPr>
            <a:xfrm>
              <a:off x="364051" y="1461205"/>
              <a:ext cx="1210588" cy="50513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D54FC655-1EAB-4AEC-B322-3E457CA546BF}"/>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9465" name="文字方塊 23">
            <a:extLst>
              <a:ext uri="{FF2B5EF4-FFF2-40B4-BE49-F238E27FC236}">
                <a16:creationId xmlns:a16="http://schemas.microsoft.com/office/drawing/2014/main" xmlns="" id="{4EEFB5C3-88A7-410E-97CF-8F84C9FBB240}"/>
              </a:ext>
            </a:extLst>
          </p:cNvPr>
          <p:cNvSpPr txBox="1">
            <a:spLocks noChangeArrowheads="1"/>
          </p:cNvSpPr>
          <p:nvPr/>
        </p:nvSpPr>
        <p:spPr bwMode="auto">
          <a:xfrm>
            <a:off x="3257857" y="9648335"/>
            <a:ext cx="36580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14</a:t>
            </a:r>
            <a:endParaRPr lang="en-US" altLang="zh-TW" sz="1600" dirty="0">
              <a:latin typeface="Impact" panose="020B0806030902050204" pitchFamily="34" charset="0"/>
            </a:endParaRPr>
          </a:p>
        </p:txBody>
      </p:sp>
      <p:grpSp>
        <p:nvGrpSpPr>
          <p:cNvPr id="16" name="群組 15">
            <a:extLst>
              <a:ext uri="{FF2B5EF4-FFF2-40B4-BE49-F238E27FC236}">
                <a16:creationId xmlns:a16="http://schemas.microsoft.com/office/drawing/2014/main" xmlns="" id="{F14E63A7-6924-42BC-8509-0F92553083EF}"/>
              </a:ext>
            </a:extLst>
          </p:cNvPr>
          <p:cNvGrpSpPr/>
          <p:nvPr/>
        </p:nvGrpSpPr>
        <p:grpSpPr>
          <a:xfrm>
            <a:off x="-33833" y="6200473"/>
            <a:ext cx="1924990" cy="553998"/>
            <a:chOff x="23520" y="1461205"/>
            <a:chExt cx="1924990" cy="553998"/>
          </a:xfrm>
          <a:solidFill>
            <a:schemeClr val="bg2"/>
          </a:solidFill>
        </p:grpSpPr>
        <p:sp>
          <p:nvSpPr>
            <p:cNvPr id="17" name="矩形 16">
              <a:extLst>
                <a:ext uri="{FF2B5EF4-FFF2-40B4-BE49-F238E27FC236}">
                  <a16:creationId xmlns:a16="http://schemas.microsoft.com/office/drawing/2014/main" xmlns="" id="{49BCA38F-F244-4550-AA3B-533CD2614A2B}"/>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8" name="文字方塊 17">
              <a:extLst>
                <a:ext uri="{FF2B5EF4-FFF2-40B4-BE49-F238E27FC236}">
                  <a16:creationId xmlns:a16="http://schemas.microsoft.com/office/drawing/2014/main" xmlns="" id="{00A0DFEE-2445-4CF9-9729-2DDCD017578D}"/>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9" name="直線接點 18">
              <a:extLst>
                <a:ext uri="{FF2B5EF4-FFF2-40B4-BE49-F238E27FC236}">
                  <a16:creationId xmlns:a16="http://schemas.microsoft.com/office/drawing/2014/main" xmlns="" id="{58073CE5-D513-4AC4-9867-699100F47D12}"/>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1" name="文字方塊 20">
            <a:extLst>
              <a:ext uri="{FF2B5EF4-FFF2-40B4-BE49-F238E27FC236}">
                <a16:creationId xmlns:a16="http://schemas.microsoft.com/office/drawing/2014/main" xmlns="" id="{BFF6A0B7-3DBD-4C85-A563-CEBD7868FCB9}"/>
              </a:ext>
            </a:extLst>
          </p:cNvPr>
          <p:cNvSpPr txBox="1"/>
          <p:nvPr/>
        </p:nvSpPr>
        <p:spPr>
          <a:xfrm>
            <a:off x="0" y="7009021"/>
            <a:ext cx="6834480" cy="2015936"/>
          </a:xfrm>
          <a:prstGeom prst="rect">
            <a:avLst/>
          </a:prstGeom>
          <a:noFill/>
        </p:spPr>
        <p:txBody>
          <a:bodyPr wrap="square">
            <a:spAutoFit/>
          </a:bodyPr>
          <a:lstStyle/>
          <a:p>
            <a:pPr lvl="0" algn="just">
              <a:lnSpc>
                <a:spcPts val="2500"/>
              </a:lnSpc>
            </a:pPr>
            <a:r>
              <a:rPr lang="zh-TW" altLang="en-US" sz="1400" b="1" dirty="0">
                <a:latin typeface="+mn-ea"/>
                <a:ea typeface="+mn-ea"/>
                <a:cs typeface="Noto Sans TC Light"/>
              </a:rPr>
              <a:t>一、採購及訪價過程過於草率：</a:t>
            </a:r>
          </a:p>
          <a:p>
            <a:pPr lvl="0" algn="just">
              <a:lnSpc>
                <a:spcPts val="2500"/>
              </a:lnSpc>
            </a:pPr>
            <a:r>
              <a:rPr lang="zh-TW" altLang="en-US" sz="1400" dirty="0">
                <a:latin typeface="+mn-ea"/>
                <a:ea typeface="+mn-ea"/>
                <a:cs typeface="Noto Sans TC Light"/>
              </a:rPr>
              <a:t>同仁與業者過於熟悉，導致同仁要求業者配合填寫不實單據，致同仁詐取經費。</a:t>
            </a:r>
          </a:p>
          <a:p>
            <a:pPr lvl="0" algn="just">
              <a:lnSpc>
                <a:spcPts val="2500"/>
              </a:lnSpc>
            </a:pPr>
            <a:r>
              <a:rPr lang="zh-TW" altLang="en-US" sz="1400" b="1" dirty="0">
                <a:latin typeface="+mn-ea"/>
                <a:ea typeface="+mn-ea"/>
                <a:cs typeface="Noto Sans TC Light"/>
              </a:rPr>
              <a:t>二、未落實核銷審核機制：</a:t>
            </a:r>
          </a:p>
          <a:p>
            <a:pPr lvl="0" algn="just">
              <a:lnSpc>
                <a:spcPts val="2500"/>
              </a:lnSpc>
            </a:pPr>
            <a:r>
              <a:rPr lang="zh-TW" altLang="en-US" sz="1400" dirty="0">
                <a:latin typeface="+mn-ea"/>
                <a:ea typeface="+mn-ea"/>
                <a:cs typeface="Noto Sans TC Light"/>
              </a:rPr>
              <a:t>辦理經費核銷時未有一套前端審核機制，例如：於採購前無審核採購數量、品項、金額及廠商之機制，採購後無驗收確認採購品項之程序，核銷時亦未審查核銷單據正確性，致同仁容易取得金錢。</a:t>
            </a:r>
          </a:p>
        </p:txBody>
      </p:sp>
      <p:sp>
        <p:nvSpPr>
          <p:cNvPr id="20" name="文字方塊 19">
            <a:extLst>
              <a:ext uri="{FF2B5EF4-FFF2-40B4-BE49-F238E27FC236}">
                <a16:creationId xmlns:a16="http://schemas.microsoft.com/office/drawing/2014/main" xmlns="" id="{BEEEF5C7-73AE-4FCB-9F8C-95756720BBBF}"/>
              </a:ext>
            </a:extLst>
          </p:cNvPr>
          <p:cNvSpPr txBox="1"/>
          <p:nvPr/>
        </p:nvSpPr>
        <p:spPr>
          <a:xfrm>
            <a:off x="5569397" y="4861153"/>
            <a:ext cx="243978" cy="215444"/>
          </a:xfrm>
          <a:prstGeom prst="rect">
            <a:avLst/>
          </a:prstGeom>
          <a:noFill/>
        </p:spPr>
        <p:txBody>
          <a:bodyPr wrap="square" rtlCol="0">
            <a:spAutoFit/>
          </a:bodyPr>
          <a:lstStyle/>
          <a:p>
            <a:r>
              <a:rPr lang="en-US" altLang="zh-TW" sz="800" dirty="0">
                <a:latin typeface="+mn-ea"/>
                <a:ea typeface="+mn-ea"/>
              </a:rPr>
              <a:t>8</a:t>
            </a:r>
            <a:endParaRPr lang="zh-TW" altLang="en-US" sz="800" dirty="0">
              <a:latin typeface="+mn-ea"/>
              <a:ea typeface="+mn-ea"/>
            </a:endParaRPr>
          </a:p>
        </p:txBody>
      </p:sp>
      <p:pic>
        <p:nvPicPr>
          <p:cNvPr id="24" name="圖片 23">
            <a:extLst>
              <a:ext uri="{FF2B5EF4-FFF2-40B4-BE49-F238E27FC236}">
                <a16:creationId xmlns:a16="http://schemas.microsoft.com/office/drawing/2014/main" xmlns="" id="{52009F8A-8205-470E-8919-20461803DF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8583" y="5608267"/>
            <a:ext cx="1865376" cy="1686829"/>
          </a:xfrm>
          <a:prstGeom prst="rect">
            <a:avLst/>
          </a:prstGeom>
        </p:spPr>
      </p:pic>
      <p:sp>
        <p:nvSpPr>
          <p:cNvPr id="26" name="文字方塊 2">
            <a:extLst>
              <a:ext uri="{FF2B5EF4-FFF2-40B4-BE49-F238E27FC236}">
                <a16:creationId xmlns:a16="http://schemas.microsoft.com/office/drawing/2014/main" xmlns="" id="{66E5EAA5-5573-463F-9400-6DEA6401FFE6}"/>
              </a:ext>
            </a:extLst>
          </p:cNvPr>
          <p:cNvSpPr txBox="1">
            <a:spLocks noChangeArrowheads="1"/>
          </p:cNvSpPr>
          <p:nvPr/>
        </p:nvSpPr>
        <p:spPr bwMode="auto">
          <a:xfrm>
            <a:off x="1136822" y="106439"/>
            <a:ext cx="5003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b="1" dirty="0">
                <a:latin typeface="+mn-ea"/>
                <a:ea typeface="+mn-ea"/>
                <a:cs typeface="Noto Sans Mono CJK TC Bold"/>
              </a:rPr>
              <a:t>車輛保養維修篇</a:t>
            </a:r>
          </a:p>
        </p:txBody>
      </p:sp>
      <p:pic>
        <p:nvPicPr>
          <p:cNvPr id="22" name="圖片 21"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9"/>
            <a:ext cx="1218389" cy="1545497"/>
          </a:xfrm>
          <a:prstGeom prst="rect">
            <a:avLst/>
          </a:prstGeom>
          <a:solidFill>
            <a:schemeClr val="bg1"/>
          </a:solid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40443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00F1D1C9-B192-4949-8865-75946A228FAD}"/>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28ABD05F-AE5F-49DD-A343-B966A949D4C6}"/>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lumMod val="65000"/>
                    <a:lumOff val="35000"/>
                  </a:schemeClr>
                </a:solidFill>
                <a:latin typeface="+mn-ea"/>
              </a:rPr>
              <a:t>利用職務之便詐取公務車維修費用</a:t>
            </a:r>
            <a:endParaRPr lang="zh-TW" altLang="zh-TW" sz="2000" b="1" dirty="0">
              <a:latin typeface="+mn-ea"/>
              <a:cs typeface="Noto Sans Mono CJK TC Bold"/>
            </a:endParaRPr>
          </a:p>
        </p:txBody>
      </p:sp>
      <p:sp>
        <p:nvSpPr>
          <p:cNvPr id="17" name="矩形 16">
            <a:extLst>
              <a:ext uri="{FF2B5EF4-FFF2-40B4-BE49-F238E27FC236}">
                <a16:creationId xmlns:a16="http://schemas.microsoft.com/office/drawing/2014/main" xmlns="" id="{80D80B9A-9AB0-4135-B5C1-3E38C240AA0F}"/>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4341" name="文字方塊 17">
            <a:extLst>
              <a:ext uri="{FF2B5EF4-FFF2-40B4-BE49-F238E27FC236}">
                <a16:creationId xmlns:a16="http://schemas.microsoft.com/office/drawing/2014/main" xmlns="" id="{595D24B5-40EB-4549-9685-DB629D716333}"/>
              </a:ext>
            </a:extLst>
          </p:cNvPr>
          <p:cNvSpPr txBox="1">
            <a:spLocks noChangeArrowheads="1"/>
          </p:cNvSpPr>
          <p:nvPr/>
        </p:nvSpPr>
        <p:spPr bwMode="auto">
          <a:xfrm>
            <a:off x="3313906" y="9610894"/>
            <a:ext cx="373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15</a:t>
            </a:r>
            <a:endParaRPr lang="zh-TW" altLang="en-US" sz="1600" dirty="0">
              <a:latin typeface="Impact" panose="020B0806030902050204" pitchFamily="34" charset="0"/>
            </a:endParaRPr>
          </a:p>
        </p:txBody>
      </p:sp>
      <p:grpSp>
        <p:nvGrpSpPr>
          <p:cNvPr id="14347" name="群組 15">
            <a:extLst>
              <a:ext uri="{FF2B5EF4-FFF2-40B4-BE49-F238E27FC236}">
                <a16:creationId xmlns:a16="http://schemas.microsoft.com/office/drawing/2014/main" xmlns="" id="{3503F864-E6FD-4B12-BBC4-DCBE61851191}"/>
              </a:ext>
            </a:extLst>
          </p:cNvPr>
          <p:cNvGrpSpPr>
            <a:grpSpLocks/>
          </p:cNvGrpSpPr>
          <p:nvPr/>
        </p:nvGrpSpPr>
        <p:grpSpPr bwMode="auto">
          <a:xfrm>
            <a:off x="0" y="915509"/>
            <a:ext cx="1925638" cy="554038"/>
            <a:chOff x="23520" y="1461205"/>
            <a:chExt cx="1924990" cy="553998"/>
          </a:xfrm>
        </p:grpSpPr>
        <p:sp>
          <p:nvSpPr>
            <p:cNvPr id="22" name="矩形 21">
              <a:extLst>
                <a:ext uri="{FF2B5EF4-FFF2-40B4-BE49-F238E27FC236}">
                  <a16:creationId xmlns:a16="http://schemas.microsoft.com/office/drawing/2014/main" xmlns="" id="{0F36F87E-4A41-41C5-8CCF-DF319E6A8122}"/>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4350" name="文字方塊 22">
              <a:extLst>
                <a:ext uri="{FF2B5EF4-FFF2-40B4-BE49-F238E27FC236}">
                  <a16:creationId xmlns:a16="http://schemas.microsoft.com/office/drawing/2014/main" xmlns="" id="{9578FA6B-46F7-41FD-86A4-5F6408BF886E}"/>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防治</a:t>
              </a:r>
              <a:r>
                <a:rPr lang="zh-TW" altLang="en-US" sz="2000" b="1" dirty="0">
                  <a:solidFill>
                    <a:schemeClr val="tx2"/>
                  </a:solidFill>
                  <a:latin typeface="Noto Sans Mono CJK TC Bold"/>
                  <a:ea typeface="Noto Sans Mono CJK TC Bold"/>
                  <a:cs typeface="Noto Sans Mono CJK TC Bold"/>
                </a:rPr>
                <a:t>措施</a:t>
              </a:r>
              <a:endParaRPr lang="en-US" altLang="zh-TW" sz="2000" b="1" dirty="0">
                <a:solidFill>
                  <a:schemeClr val="tx2"/>
                </a:solidFill>
                <a:latin typeface="Noto Sans Mono CJK TC Bold"/>
                <a:ea typeface="Noto Sans Mono CJK TC Bold"/>
                <a:cs typeface="Noto Sans Mono CJK TC Bold"/>
              </a:endParaRPr>
            </a:p>
          </p:txBody>
        </p:sp>
        <p:cxnSp>
          <p:nvCxnSpPr>
            <p:cNvPr id="24" name="直線接點 23">
              <a:extLst>
                <a:ext uri="{FF2B5EF4-FFF2-40B4-BE49-F238E27FC236}">
                  <a16:creationId xmlns:a16="http://schemas.microsoft.com/office/drawing/2014/main" xmlns="" id="{9FBA4110-7F45-404E-A9C9-A8BD54FF4CFD}"/>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4348" name="文字方塊 30">
            <a:extLst>
              <a:ext uri="{FF2B5EF4-FFF2-40B4-BE49-F238E27FC236}">
                <a16:creationId xmlns:a16="http://schemas.microsoft.com/office/drawing/2014/main" xmlns="" id="{6EE8560D-5DB4-41F2-A2ED-B90EB06F8129}"/>
              </a:ext>
            </a:extLst>
          </p:cNvPr>
          <p:cNvSpPr txBox="1">
            <a:spLocks noChangeArrowheads="1"/>
          </p:cNvSpPr>
          <p:nvPr/>
        </p:nvSpPr>
        <p:spPr bwMode="auto">
          <a:xfrm>
            <a:off x="0" y="1469547"/>
            <a:ext cx="6858000" cy="65043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一、經費核銷內部控管查核督導機制：</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一</a:t>
            </a:r>
            <a:r>
              <a:rPr lang="en-US" altLang="zh-TW" sz="1400" dirty="0">
                <a:latin typeface="+mn-ea"/>
                <a:ea typeface="+mn-ea"/>
                <a:cs typeface="Noto Sans TC Light"/>
              </a:rPr>
              <a:t>)</a:t>
            </a:r>
            <a:r>
              <a:rPr lang="zh-TW" altLang="en-US" sz="1400" dirty="0">
                <a:latin typeface="+mn-ea"/>
                <a:ea typeface="+mn-ea"/>
                <a:cs typeface="Noto Sans TC Light"/>
              </a:rPr>
              <a:t>單位辦理採購時，應落實採購前簽准、採購並依契約辦理驗收，核銷時依驗收內容審核單據。主管除應審查採購內容及單據之正確性外，亦得以電話抽查或以實地訪查業者等方式，督導採購人員確實採購。</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二</a:t>
            </a:r>
            <a:r>
              <a:rPr lang="en-US" altLang="zh-TW" sz="1400" dirty="0">
                <a:latin typeface="+mn-ea"/>
                <a:ea typeface="+mn-ea"/>
                <a:cs typeface="Noto Sans TC Light"/>
              </a:rPr>
              <a:t>)</a:t>
            </a:r>
            <a:r>
              <a:rPr lang="zh-TW" altLang="en-US" sz="1400" dirty="0">
                <a:latin typeface="+mn-ea"/>
                <a:ea typeface="+mn-ea"/>
                <a:cs typeface="Noto Sans TC Light"/>
              </a:rPr>
              <a:t>會計單位收到核銷文件時，核對相關資料並考量其合理性。憑證的審查亦會依行政院主計總處編定之「支出標準及審核作業手冊」、「政府支出憑證處理要點」等相關規定辦理。此外，倘對單據有疑慮，將利用財政部之「公示資料查詢服務」來檢閱開立單據者的營業狀況、營業登記項目，是否與其開立內容相符，如有不符，將退回請業務單位說明、更正。</a:t>
            </a:r>
          </a:p>
          <a:p>
            <a:pPr algn="just" eaLnBrk="1" hangingPunct="1">
              <a:lnSpc>
                <a:spcPts val="2500"/>
              </a:lnSpc>
            </a:pPr>
            <a:r>
              <a:rPr lang="zh-TW" altLang="en-US" sz="1400" b="1" dirty="0">
                <a:latin typeface="+mn-ea"/>
                <a:ea typeface="+mn-ea"/>
                <a:cs typeface="Noto Sans TC Light"/>
              </a:rPr>
              <a:t>二、採行定期執行職務輪調制度：</a:t>
            </a:r>
          </a:p>
          <a:p>
            <a:pPr algn="just" eaLnBrk="1" hangingPunct="1">
              <a:lnSpc>
                <a:spcPts val="2500"/>
              </a:lnSpc>
            </a:pPr>
            <a:r>
              <a:rPr lang="zh-TW" altLang="en-US" sz="1400" dirty="0">
                <a:latin typeface="+mn-ea"/>
                <a:ea typeface="+mn-ea"/>
                <a:cs typeface="Noto Sans TC Light"/>
              </a:rPr>
              <a:t>避免特定人員長期辦理請購核銷業務滋生弊端，應定期進行業務輪調；單位主管亦掌握屬員平時生活狀態品德操守等倘發現異常，即適時實行輪調制度。</a:t>
            </a:r>
          </a:p>
          <a:p>
            <a:pPr algn="just" eaLnBrk="1" hangingPunct="1">
              <a:lnSpc>
                <a:spcPts val="2500"/>
              </a:lnSpc>
            </a:pPr>
            <a:r>
              <a:rPr lang="zh-TW" altLang="en-US" sz="1400" dirty="0">
                <a:latin typeface="+mn-ea"/>
                <a:ea typeface="+mn-ea"/>
                <a:cs typeface="Noto Sans TC Light"/>
              </a:rPr>
              <a:t>三、舉辦廉政法治教育座談會：</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一</a:t>
            </a:r>
            <a:r>
              <a:rPr lang="en-US" altLang="zh-TW" sz="1400" dirty="0">
                <a:latin typeface="+mn-ea"/>
                <a:ea typeface="+mn-ea"/>
                <a:cs typeface="Noto Sans TC Light"/>
              </a:rPr>
              <a:t>)</a:t>
            </a:r>
            <a:r>
              <a:rPr lang="zh-TW" altLang="en-US" sz="1400" dirty="0">
                <a:latin typeface="+mn-ea"/>
                <a:ea typeface="+mn-ea"/>
                <a:cs typeface="Noto Sans TC Light"/>
              </a:rPr>
              <a:t>強化主管及會計人員法治觀念宣導，使主管人員及會計、審計人員熟知貪污治罪條例第</a:t>
            </a:r>
            <a:r>
              <a:rPr lang="en-US" altLang="zh-TW" sz="1400" dirty="0">
                <a:latin typeface="+mn-ea"/>
                <a:ea typeface="+mn-ea"/>
                <a:cs typeface="Noto Sans TC Light"/>
              </a:rPr>
              <a:t>13</a:t>
            </a:r>
            <a:r>
              <a:rPr lang="zh-TW" altLang="en-US" sz="1400" dirty="0">
                <a:latin typeface="+mn-ea"/>
                <a:ea typeface="+mn-ea"/>
                <a:cs typeface="Noto Sans TC Light"/>
              </a:rPr>
              <a:t>條、第</a:t>
            </a:r>
            <a:r>
              <a:rPr lang="en-US" altLang="zh-TW" sz="1400" dirty="0">
                <a:latin typeface="+mn-ea"/>
                <a:ea typeface="+mn-ea"/>
                <a:cs typeface="Noto Sans TC Light"/>
              </a:rPr>
              <a:t>14</a:t>
            </a:r>
            <a:r>
              <a:rPr lang="zh-TW" altLang="en-US" sz="1400" dirty="0">
                <a:latin typeface="+mn-ea"/>
                <a:ea typeface="+mn-ea"/>
                <a:cs typeface="Noto Sans TC Light"/>
              </a:rPr>
              <a:t>條之主管人員及會計、審計人員之包庇罪責等相關法令觀念。</a:t>
            </a:r>
          </a:p>
          <a:p>
            <a:pPr algn="just" eaLnBrk="1" hangingPunct="1">
              <a:lnSpc>
                <a:spcPts val="2500"/>
              </a:lnSpc>
            </a:pPr>
            <a:r>
              <a:rPr lang="en-US" altLang="zh-TW" sz="1400" dirty="0">
                <a:latin typeface="+mn-ea"/>
                <a:ea typeface="+mn-ea"/>
                <a:cs typeface="Noto Sans TC Light"/>
              </a:rPr>
              <a:t>(</a:t>
            </a:r>
            <a:r>
              <a:rPr lang="zh-TW" altLang="en-US" sz="1400" dirty="0">
                <a:latin typeface="+mn-ea"/>
                <a:ea typeface="+mn-ea"/>
                <a:cs typeface="Noto Sans TC Light"/>
              </a:rPr>
              <a:t>二</a:t>
            </a:r>
            <a:r>
              <a:rPr lang="en-US" altLang="zh-TW" sz="1400" dirty="0">
                <a:latin typeface="+mn-ea"/>
                <a:ea typeface="+mn-ea"/>
                <a:cs typeface="Noto Sans TC Light"/>
              </a:rPr>
              <a:t>)</a:t>
            </a:r>
            <a:r>
              <a:rPr lang="zh-TW" altLang="en-US" sz="1400" dirty="0">
                <a:latin typeface="+mn-ea"/>
                <a:ea typeface="+mn-ea"/>
                <a:cs typeface="Noto Sans TC Light"/>
              </a:rPr>
              <a:t>利用各式會議場合，舉辦座談會，一方面加強廉政法紀教育，增加業務上有關核銷經費作業程序之訓練，宣達單據核銷覈實之重要性，另方面透過座談討論方式，互相交流，共同討論抑制弊端方法，建立同仁法治觀念，強化廉潔意識。</a:t>
            </a:r>
          </a:p>
          <a:p>
            <a:pPr algn="just" eaLnBrk="1" hangingPunct="1">
              <a:lnSpc>
                <a:spcPts val="2500"/>
              </a:lnSpc>
            </a:pPr>
            <a:r>
              <a:rPr lang="zh-TW" altLang="en-US" sz="1400" b="1" dirty="0">
                <a:latin typeface="+mn-ea"/>
                <a:ea typeface="+mn-ea"/>
                <a:cs typeface="Noto Sans TC Light"/>
              </a:rPr>
              <a:t>四、建立複式查核機制：</a:t>
            </a:r>
          </a:p>
          <a:p>
            <a:pPr algn="just" eaLnBrk="1" hangingPunct="1">
              <a:lnSpc>
                <a:spcPts val="2500"/>
              </a:lnSpc>
            </a:pPr>
            <a:r>
              <a:rPr lang="zh-TW" altLang="en-US" sz="1400" dirty="0">
                <a:latin typeface="+mn-ea"/>
                <a:ea typeface="+mn-ea"/>
                <a:cs typeface="Noto Sans TC Light"/>
              </a:rPr>
              <a:t>採用多向多人勾稽方式，防止特定人擅斷採購案件，防杜濫用職權之弊</a:t>
            </a:r>
            <a:r>
              <a:rPr lang="zh-TW" altLang="en-US" sz="1400" dirty="0" smtClean="0">
                <a:latin typeface="+mn-ea"/>
                <a:ea typeface="+mn-ea"/>
                <a:cs typeface="Noto Sans TC Light"/>
              </a:rPr>
              <a:t>。</a:t>
            </a:r>
            <a:endParaRPr lang="zh-TW" altLang="en-US" sz="1400" dirty="0">
              <a:latin typeface="+mn-ea"/>
              <a:ea typeface="+mn-ea"/>
              <a:cs typeface="Noto Sans TC Light"/>
            </a:endParaRPr>
          </a:p>
        </p:txBody>
      </p:sp>
    </p:spTree>
    <p:extLst>
      <p:ext uri="{BB962C8B-B14F-4D97-AF65-F5344CB8AC3E}">
        <p14:creationId xmlns:p14="http://schemas.microsoft.com/office/powerpoint/2010/main" val="31086991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7E22805C-4EDA-43C8-9157-C477EE7905C7}"/>
              </a:ext>
            </a:extLst>
          </p:cNvPr>
          <p:cNvSpPr/>
          <p:nvPr/>
        </p:nvSpPr>
        <p:spPr>
          <a:xfrm>
            <a:off x="0" y="-3175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D2AA4CD5-F41F-4C4F-AB35-30115E559FA7}"/>
              </a:ext>
            </a:extLst>
          </p:cNvPr>
          <p:cNvSpPr/>
          <p:nvPr/>
        </p:nvSpPr>
        <p:spPr bwMode="auto">
          <a:xfrm>
            <a:off x="0" y="12357"/>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rPr>
              <a:t>利用職務之便詐取公務車維修費用</a:t>
            </a:r>
            <a:endParaRPr lang="zh-TW" altLang="zh-TW" sz="2000" b="1" dirty="0">
              <a:solidFill>
                <a:schemeClr val="tx1"/>
              </a:solidFill>
              <a:latin typeface="+mn-ea"/>
              <a:cs typeface="Noto Sans Mono CJK TC Bold"/>
            </a:endParaRPr>
          </a:p>
        </p:txBody>
      </p:sp>
      <p:sp>
        <p:nvSpPr>
          <p:cNvPr id="17" name="矩形 16">
            <a:extLst>
              <a:ext uri="{FF2B5EF4-FFF2-40B4-BE49-F238E27FC236}">
                <a16:creationId xmlns:a16="http://schemas.microsoft.com/office/drawing/2014/main" xmlns="" id="{01C59FB4-636D-406B-8C37-18B4C4CF716F}"/>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1509" name="文字方塊 17">
            <a:extLst>
              <a:ext uri="{FF2B5EF4-FFF2-40B4-BE49-F238E27FC236}">
                <a16:creationId xmlns:a16="http://schemas.microsoft.com/office/drawing/2014/main" xmlns="" id="{55B66059-CD67-4B57-9780-8B82D0D957CC}"/>
              </a:ext>
            </a:extLst>
          </p:cNvPr>
          <p:cNvSpPr txBox="1">
            <a:spLocks noChangeArrowheads="1"/>
          </p:cNvSpPr>
          <p:nvPr/>
        </p:nvSpPr>
        <p:spPr bwMode="auto">
          <a:xfrm>
            <a:off x="3325813" y="9653588"/>
            <a:ext cx="373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16</a:t>
            </a:r>
            <a:endParaRPr lang="zh-TW" altLang="en-US" sz="1600" dirty="0">
              <a:latin typeface="Impact" panose="020B0806030902050204" pitchFamily="34" charset="0"/>
            </a:endParaRPr>
          </a:p>
        </p:txBody>
      </p:sp>
      <p:grpSp>
        <p:nvGrpSpPr>
          <p:cNvPr id="21511" name="群組 19">
            <a:extLst>
              <a:ext uri="{FF2B5EF4-FFF2-40B4-BE49-F238E27FC236}">
                <a16:creationId xmlns:a16="http://schemas.microsoft.com/office/drawing/2014/main" xmlns="" id="{83E093E9-4351-40AB-8FCB-A60A7EC4FDF7}"/>
              </a:ext>
            </a:extLst>
          </p:cNvPr>
          <p:cNvGrpSpPr>
            <a:grpSpLocks/>
          </p:cNvGrpSpPr>
          <p:nvPr/>
        </p:nvGrpSpPr>
        <p:grpSpPr bwMode="auto">
          <a:xfrm>
            <a:off x="0" y="1048335"/>
            <a:ext cx="1925638" cy="554037"/>
            <a:chOff x="23520" y="1461205"/>
            <a:chExt cx="1924990" cy="553998"/>
          </a:xfrm>
        </p:grpSpPr>
        <p:sp>
          <p:nvSpPr>
            <p:cNvPr id="21" name="矩形 20">
              <a:extLst>
                <a:ext uri="{FF2B5EF4-FFF2-40B4-BE49-F238E27FC236}">
                  <a16:creationId xmlns:a16="http://schemas.microsoft.com/office/drawing/2014/main" xmlns="" id="{A3CFC2FE-A339-45E4-8E27-72BA94F6CEAC}"/>
                </a:ext>
              </a:extLst>
            </p:cNvPr>
            <p:cNvSpPr/>
            <p:nvPr/>
          </p:nvSpPr>
          <p:spPr>
            <a:xfrm>
              <a:off x="23520" y="1510414"/>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1517" name="文字方塊 21">
              <a:extLst>
                <a:ext uri="{FF2B5EF4-FFF2-40B4-BE49-F238E27FC236}">
                  <a16:creationId xmlns:a16="http://schemas.microsoft.com/office/drawing/2014/main" xmlns="" id="{CEB9898B-E6CD-4A57-98F3-F5093AD3FECD}"/>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23" name="直線接點 22">
              <a:extLst>
                <a:ext uri="{FF2B5EF4-FFF2-40B4-BE49-F238E27FC236}">
                  <a16:creationId xmlns:a16="http://schemas.microsoft.com/office/drawing/2014/main" xmlns="" id="{098BEF39-9994-4912-9EDC-F794E96B6897}"/>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1512" name="文字方塊 23">
            <a:extLst>
              <a:ext uri="{FF2B5EF4-FFF2-40B4-BE49-F238E27FC236}">
                <a16:creationId xmlns:a16="http://schemas.microsoft.com/office/drawing/2014/main" xmlns="" id="{2FDF3D8B-FA0A-44A1-AA11-EC84AEAD9434}"/>
              </a:ext>
            </a:extLst>
          </p:cNvPr>
          <p:cNvSpPr txBox="1">
            <a:spLocks noChangeArrowheads="1"/>
          </p:cNvSpPr>
          <p:nvPr/>
        </p:nvSpPr>
        <p:spPr bwMode="auto">
          <a:xfrm>
            <a:off x="0" y="1586497"/>
            <a:ext cx="6858000" cy="2015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b="1" dirty="0">
                <a:latin typeface="+mn-ea"/>
                <a:ea typeface="+mn-ea"/>
              </a:rPr>
              <a:t>一</a:t>
            </a:r>
            <a:r>
              <a:rPr lang="zh-TW" altLang="en-US" sz="1400" b="1" dirty="0" smtClean="0">
                <a:latin typeface="+mn-ea"/>
                <a:ea typeface="+mn-ea"/>
              </a:rPr>
              <a:t>、貪污</a:t>
            </a:r>
            <a:r>
              <a:rPr lang="zh-TW" altLang="en-US" sz="1400" b="1" dirty="0">
                <a:latin typeface="+mn-ea"/>
                <a:ea typeface="+mn-ea"/>
              </a:rPr>
              <a:t>治罪條例第</a:t>
            </a:r>
            <a:r>
              <a:rPr lang="en-US" altLang="zh-TW" sz="1400" b="1" dirty="0">
                <a:latin typeface="+mn-ea"/>
                <a:ea typeface="+mn-ea"/>
              </a:rPr>
              <a:t>5</a:t>
            </a:r>
            <a:r>
              <a:rPr lang="zh-TW" altLang="en-US" sz="1400" b="1" dirty="0">
                <a:latin typeface="+mn-ea"/>
                <a:ea typeface="+mn-ea"/>
              </a:rPr>
              <a:t>條第</a:t>
            </a:r>
            <a:r>
              <a:rPr lang="en-US" altLang="zh-TW" sz="1400" b="1" dirty="0">
                <a:latin typeface="+mn-ea"/>
                <a:ea typeface="+mn-ea"/>
              </a:rPr>
              <a:t>1</a:t>
            </a:r>
            <a:r>
              <a:rPr lang="zh-TW" altLang="en-US" sz="1400" b="1" dirty="0">
                <a:latin typeface="+mn-ea"/>
                <a:ea typeface="+mn-ea"/>
              </a:rPr>
              <a:t>項第</a:t>
            </a:r>
            <a:r>
              <a:rPr lang="en-US" altLang="zh-TW" sz="1400" b="1" dirty="0">
                <a:latin typeface="+mn-ea"/>
                <a:ea typeface="+mn-ea"/>
              </a:rPr>
              <a:t>2</a:t>
            </a:r>
            <a:r>
              <a:rPr lang="zh-TW" altLang="en-US" sz="1400" b="1" dirty="0">
                <a:latin typeface="+mn-ea"/>
                <a:ea typeface="+mn-ea"/>
              </a:rPr>
              <a:t>款利用職務機會詐取財物</a:t>
            </a:r>
            <a:r>
              <a:rPr lang="zh-TW" altLang="en-US" sz="1400" b="1" dirty="0" smtClean="0">
                <a:latin typeface="+mn-ea"/>
                <a:ea typeface="+mn-ea"/>
              </a:rPr>
              <a:t>罪</a:t>
            </a:r>
            <a:r>
              <a:rPr lang="en-US" altLang="zh-TW" sz="1400" b="1" dirty="0" smtClean="0">
                <a:latin typeface="+mn-ea"/>
                <a:ea typeface="+mn-ea"/>
              </a:rPr>
              <a:t>(</a:t>
            </a:r>
            <a:r>
              <a:rPr lang="zh-TW" altLang="en-US" sz="1400" b="1" dirty="0">
                <a:latin typeface="+mn-ea"/>
                <a:ea typeface="+mn-ea"/>
              </a:rPr>
              <a:t>刑度七年以上有期徒刑，得併科新臺幣</a:t>
            </a:r>
            <a:r>
              <a:rPr lang="zh-TW" altLang="en-US" sz="1400" b="1" dirty="0" smtClean="0">
                <a:latin typeface="+mn-ea"/>
                <a:ea typeface="+mn-ea"/>
              </a:rPr>
              <a:t>六千萬</a:t>
            </a:r>
            <a:r>
              <a:rPr lang="zh-TW" altLang="en-US" sz="1400" b="1" dirty="0">
                <a:latin typeface="+mn-ea"/>
                <a:ea typeface="+mn-ea"/>
              </a:rPr>
              <a:t>元以下罰金</a:t>
            </a:r>
            <a:r>
              <a:rPr lang="en-US" altLang="zh-TW" sz="1400" b="1" dirty="0" smtClean="0">
                <a:latin typeface="+mn-ea"/>
                <a:ea typeface="+mn-ea"/>
              </a:rPr>
              <a:t>)</a:t>
            </a:r>
            <a:r>
              <a:rPr lang="zh-TW" altLang="en-US" sz="1400" b="1" dirty="0" smtClean="0">
                <a:latin typeface="+mn-ea"/>
                <a:ea typeface="+mn-ea"/>
              </a:rPr>
              <a:t>。</a:t>
            </a:r>
            <a:endParaRPr lang="zh-TW" altLang="en-US" sz="1400" b="1" dirty="0">
              <a:latin typeface="+mn-ea"/>
              <a:ea typeface="+mn-ea"/>
            </a:endParaRPr>
          </a:p>
          <a:p>
            <a:pPr eaLnBrk="1" hangingPunct="1">
              <a:lnSpc>
                <a:spcPts val="2500"/>
              </a:lnSpc>
            </a:pPr>
            <a:r>
              <a:rPr lang="zh-TW" altLang="en-US" sz="1400" b="1" dirty="0">
                <a:latin typeface="+mn-ea"/>
                <a:ea typeface="+mn-ea"/>
              </a:rPr>
              <a:t>二</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213</a:t>
            </a:r>
            <a:r>
              <a:rPr lang="zh-TW" altLang="en-US" sz="1400" b="1" dirty="0">
                <a:latin typeface="+mn-ea"/>
                <a:ea typeface="+mn-ea"/>
              </a:rPr>
              <a:t>條公文書不實登載罪。</a:t>
            </a:r>
          </a:p>
          <a:p>
            <a:pPr eaLnBrk="1" hangingPunct="1">
              <a:lnSpc>
                <a:spcPts val="2500"/>
              </a:lnSpc>
            </a:pPr>
            <a:r>
              <a:rPr lang="zh-TW" altLang="en-US" sz="1400" b="1" dirty="0">
                <a:latin typeface="+mn-ea"/>
                <a:ea typeface="+mn-ea"/>
              </a:rPr>
              <a:t>三</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215</a:t>
            </a:r>
            <a:r>
              <a:rPr lang="zh-TW" altLang="en-US" sz="1400" b="1" dirty="0">
                <a:latin typeface="+mn-ea"/>
                <a:ea typeface="+mn-ea"/>
              </a:rPr>
              <a:t>條業務上文書登載不實罪。</a:t>
            </a:r>
          </a:p>
          <a:p>
            <a:pPr eaLnBrk="1" hangingPunct="1">
              <a:lnSpc>
                <a:spcPts val="2500"/>
              </a:lnSpc>
            </a:pPr>
            <a:r>
              <a:rPr lang="zh-TW" altLang="en-US" sz="1400" b="1" dirty="0">
                <a:latin typeface="+mn-ea"/>
                <a:ea typeface="+mn-ea"/>
              </a:rPr>
              <a:t>四</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216</a:t>
            </a:r>
            <a:r>
              <a:rPr lang="zh-TW" altLang="en-US" sz="1400" b="1" dirty="0">
                <a:latin typeface="+mn-ea"/>
                <a:ea typeface="+mn-ea"/>
              </a:rPr>
              <a:t>條行使偽造變造或登載不實之文書罪。</a:t>
            </a:r>
          </a:p>
          <a:p>
            <a:pPr eaLnBrk="1" hangingPunct="1">
              <a:lnSpc>
                <a:spcPts val="2500"/>
              </a:lnSpc>
            </a:pPr>
            <a:endParaRPr lang="zh-TW" altLang="en-US" sz="1400" dirty="0">
              <a:latin typeface="Noto Sans TC Light"/>
              <a:ea typeface="Noto Sans TC Light"/>
              <a:cs typeface="Noto Sans TC Light"/>
            </a:endParaRPr>
          </a:p>
        </p:txBody>
      </p:sp>
      <p:cxnSp>
        <p:nvCxnSpPr>
          <p:cNvPr id="36" name="直線接點 35">
            <a:extLst>
              <a:ext uri="{FF2B5EF4-FFF2-40B4-BE49-F238E27FC236}">
                <a16:creationId xmlns:a16="http://schemas.microsoft.com/office/drawing/2014/main" xmlns="" id="{D5877087-29A1-421B-A069-05908401186D}"/>
              </a:ext>
            </a:extLst>
          </p:cNvPr>
          <p:cNvCxnSpPr/>
          <p:nvPr/>
        </p:nvCxnSpPr>
        <p:spPr>
          <a:xfrm flipV="1">
            <a:off x="161925" y="8015402"/>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pic>
        <p:nvPicPr>
          <p:cNvPr id="21515" name="圖片 25">
            <a:extLst>
              <a:ext uri="{FF2B5EF4-FFF2-40B4-BE49-F238E27FC236}">
                <a16:creationId xmlns:a16="http://schemas.microsoft.com/office/drawing/2014/main" xmlns="" id="{909EA1C5-5D8E-4B55-A1C7-EDD44325B6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5017" y="2041710"/>
            <a:ext cx="1163637"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文字方塊 13">
            <a:extLst>
              <a:ext uri="{FF2B5EF4-FFF2-40B4-BE49-F238E27FC236}">
                <a16:creationId xmlns:a16="http://schemas.microsoft.com/office/drawing/2014/main" xmlns="" id="{8BC0447B-591B-42DC-A6F7-0B95213DA8F0}"/>
              </a:ext>
            </a:extLst>
          </p:cNvPr>
          <p:cNvSpPr txBox="1"/>
          <p:nvPr/>
        </p:nvSpPr>
        <p:spPr>
          <a:xfrm>
            <a:off x="161925" y="8182300"/>
            <a:ext cx="6437870" cy="414985"/>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smtClean="0">
                <a:latin typeface="+mn-ea"/>
              </a:rPr>
              <a:t>註</a:t>
            </a:r>
            <a:r>
              <a:rPr lang="en-US" altLang="zh-TW" sz="1050" dirty="0" smtClean="0">
                <a:latin typeface="+mn-ea"/>
              </a:rPr>
              <a:t>：</a:t>
            </a:r>
            <a:r>
              <a:rPr lang="zh-TW" altLang="en-US" sz="1050" dirty="0" smtClean="0">
                <a:latin typeface="+mn-ea"/>
                <a:ea typeface="+mn-ea"/>
              </a:rPr>
              <a:t>本案經臺灣宜蘭地方法院</a:t>
            </a:r>
            <a:r>
              <a:rPr lang="en-US" altLang="zh-TW" sz="1050" dirty="0" smtClean="0">
                <a:latin typeface="+mn-ea"/>
                <a:ea typeface="+mn-ea"/>
              </a:rPr>
              <a:t>100</a:t>
            </a:r>
            <a:r>
              <a:rPr lang="zh-TW" altLang="en-US" sz="1050" dirty="0" smtClean="0">
                <a:latin typeface="+mn-ea"/>
                <a:ea typeface="+mn-ea"/>
              </a:rPr>
              <a:t>年度訴字第</a:t>
            </a:r>
            <a:r>
              <a:rPr lang="en-US" altLang="zh-TW" sz="1050" dirty="0" smtClean="0">
                <a:latin typeface="+mn-ea"/>
                <a:ea typeface="+mn-ea"/>
              </a:rPr>
              <a:t>474</a:t>
            </a:r>
            <a:r>
              <a:rPr lang="zh-TW" altLang="en-US" sz="1050" dirty="0" smtClean="0">
                <a:latin typeface="+mn-ea"/>
                <a:ea typeface="+mn-ea"/>
              </a:rPr>
              <a:t>號及臺灣高等法院</a:t>
            </a:r>
            <a:r>
              <a:rPr lang="en-US" altLang="zh-TW" sz="1050" dirty="0" smtClean="0">
                <a:latin typeface="+mn-ea"/>
                <a:ea typeface="+mn-ea"/>
              </a:rPr>
              <a:t>101</a:t>
            </a:r>
            <a:r>
              <a:rPr lang="zh-TW" altLang="en-US" sz="1050" dirty="0" smtClean="0">
                <a:latin typeface="+mn-ea"/>
                <a:ea typeface="+mn-ea"/>
              </a:rPr>
              <a:t>年度上訴字第</a:t>
            </a:r>
            <a:r>
              <a:rPr lang="en-US" altLang="zh-TW" sz="1050" dirty="0" smtClean="0">
                <a:latin typeface="+mn-ea"/>
                <a:ea typeface="+mn-ea"/>
              </a:rPr>
              <a:t>1577</a:t>
            </a:r>
            <a:r>
              <a:rPr lang="zh-TW" altLang="en-US" sz="1050" dirty="0" smtClean="0">
                <a:latin typeface="+mn-ea"/>
                <a:ea typeface="+mn-ea"/>
              </a:rPr>
              <a:t>號判決均處有期徒刑</a:t>
            </a:r>
            <a:r>
              <a:rPr lang="en-US" altLang="zh-TW" sz="1050" dirty="0" smtClean="0">
                <a:latin typeface="+mn-ea"/>
                <a:ea typeface="+mn-ea"/>
              </a:rPr>
              <a:t>4</a:t>
            </a:r>
            <a:r>
              <a:rPr lang="zh-TW" altLang="en-US" sz="1050" dirty="0" smtClean="0">
                <a:latin typeface="+mn-ea"/>
                <a:ea typeface="+mn-ea"/>
              </a:rPr>
              <a:t>年，褫奪公權</a:t>
            </a:r>
            <a:r>
              <a:rPr lang="en-US" altLang="zh-TW" sz="1050" dirty="0" smtClean="0">
                <a:latin typeface="+mn-ea"/>
                <a:ea typeface="+mn-ea"/>
              </a:rPr>
              <a:t>3</a:t>
            </a:r>
            <a:r>
              <a:rPr lang="zh-TW" altLang="en-US" sz="1050" dirty="0" smtClean="0">
                <a:latin typeface="+mn-ea"/>
                <a:ea typeface="+mn-ea"/>
              </a:rPr>
              <a:t>年；最高法院</a:t>
            </a:r>
            <a:r>
              <a:rPr lang="en-US" altLang="zh-TW" sz="1050" dirty="0" smtClean="0">
                <a:latin typeface="+mn-ea"/>
                <a:ea typeface="+mn-ea"/>
              </a:rPr>
              <a:t>102</a:t>
            </a:r>
            <a:r>
              <a:rPr lang="zh-TW" altLang="en-US" sz="1050" dirty="0" smtClean="0">
                <a:latin typeface="+mn-ea"/>
                <a:ea typeface="+mn-ea"/>
              </a:rPr>
              <a:t>年度台上字第</a:t>
            </a:r>
            <a:r>
              <a:rPr lang="en-US" altLang="zh-TW" sz="1050" dirty="0" smtClean="0">
                <a:latin typeface="+mn-ea"/>
                <a:ea typeface="+mn-ea"/>
              </a:rPr>
              <a:t>821</a:t>
            </a:r>
            <a:r>
              <a:rPr lang="zh-TW" altLang="en-US" sz="1050" dirty="0" smtClean="0">
                <a:latin typeface="+mn-ea"/>
                <a:ea typeface="+mn-ea"/>
              </a:rPr>
              <a:t>號判決定讞。</a:t>
            </a:r>
            <a:endParaRPr lang="zh-TW" altLang="en-US" sz="1050" dirty="0">
              <a:latin typeface="+mn-ea"/>
              <a:ea typeface="+mn-ea"/>
            </a:endParaRPr>
          </a:p>
        </p:txBody>
      </p:sp>
      <p:pic>
        <p:nvPicPr>
          <p:cNvPr id="2" name="圖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2501" y="3205348"/>
            <a:ext cx="6500444" cy="4784227"/>
          </a:xfrm>
          <a:prstGeom prst="rect">
            <a:avLst/>
          </a:prstGeom>
        </p:spPr>
      </p:pic>
    </p:spTree>
    <p:extLst>
      <p:ext uri="{BB962C8B-B14F-4D97-AF65-F5344CB8AC3E}">
        <p14:creationId xmlns:p14="http://schemas.microsoft.com/office/powerpoint/2010/main" val="857101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a:t>-</a:t>
            </a:r>
            <a:r>
              <a:rPr lang="zh-TW" altLang="en-US" dirty="0"/>
              <a:t>原因型魚骨圖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1494185" y="6774739"/>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2285331" y="8060028"/>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3433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17</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151541" y="6475214"/>
            <a:ext cx="3432048" cy="369332"/>
          </a:xfrm>
          <a:prstGeom prst="rect">
            <a:avLst/>
          </a:prstGeom>
          <a:noFill/>
        </p:spPr>
        <p:txBody>
          <a:bodyPr wrap="square">
            <a:spAutoFit/>
          </a:bodyPr>
          <a:lstStyle/>
          <a:p>
            <a:r>
              <a:rPr lang="zh-TW" altLang="en-US" b="1" dirty="0">
                <a:latin typeface="+mn-ea"/>
                <a:ea typeface="+mn-ea"/>
                <a:cs typeface="Noto Sans TC Light"/>
              </a:rPr>
              <a:t>採行定期執行職務輪調制度</a:t>
            </a:r>
            <a:endParaRPr lang="zh-TW" altLang="en-US" dirty="0"/>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1598303" y="7813286"/>
            <a:ext cx="3432048" cy="369332"/>
          </a:xfrm>
          <a:prstGeom prst="rect">
            <a:avLst/>
          </a:prstGeom>
          <a:noFill/>
        </p:spPr>
        <p:txBody>
          <a:bodyPr wrap="square">
            <a:spAutoFit/>
          </a:bodyPr>
          <a:lstStyle/>
          <a:p>
            <a:r>
              <a:rPr lang="zh-TW" altLang="en-US" b="1" dirty="0">
                <a:latin typeface="+mn-ea"/>
                <a:ea typeface="+mn-ea"/>
                <a:cs typeface="Noto Sans TC Light"/>
              </a:rPr>
              <a:t>經費核銷內部控管查核督導機制</a:t>
            </a:r>
            <a:endParaRPr lang="zh-TW" altLang="en-US" dirty="0"/>
          </a:p>
        </p:txBody>
      </p:sp>
      <p:sp>
        <p:nvSpPr>
          <p:cNvPr id="38" name="文字方塊 37">
            <a:extLst>
              <a:ext uri="{FF2B5EF4-FFF2-40B4-BE49-F238E27FC236}">
                <a16:creationId xmlns:a16="http://schemas.microsoft.com/office/drawing/2014/main" xmlns="" id="{78F95C8A-FC20-47DC-A0D0-4E118001D231}"/>
              </a:ext>
            </a:extLst>
          </p:cNvPr>
          <p:cNvSpPr txBox="1"/>
          <p:nvPr/>
        </p:nvSpPr>
        <p:spPr>
          <a:xfrm>
            <a:off x="1470755" y="8861423"/>
            <a:ext cx="3824576" cy="369332"/>
          </a:xfrm>
          <a:prstGeom prst="rect">
            <a:avLst/>
          </a:prstGeom>
          <a:noFill/>
        </p:spPr>
        <p:txBody>
          <a:bodyPr wrap="square">
            <a:spAutoFit/>
          </a:bodyPr>
          <a:lstStyle/>
          <a:p>
            <a:r>
              <a:rPr lang="zh-TW" altLang="en-US" b="1" dirty="0">
                <a:latin typeface="+mn-ea"/>
                <a:ea typeface="+mn-ea"/>
                <a:cs typeface="Noto Sans TC Light"/>
              </a:rPr>
              <a:t>舉辦廉政法治教育座談會</a:t>
            </a:r>
            <a:endParaRPr lang="zh-TW" altLang="en-US" dirty="0"/>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1218436" y="1798612"/>
            <a:ext cx="2822223" cy="369332"/>
          </a:xfrm>
          <a:prstGeom prst="rect">
            <a:avLst/>
          </a:prstGeom>
          <a:noFill/>
        </p:spPr>
        <p:txBody>
          <a:bodyPr wrap="square">
            <a:spAutoFit/>
          </a:bodyPr>
          <a:lstStyle/>
          <a:p>
            <a:r>
              <a:rPr lang="zh-TW" altLang="en-US" b="1" dirty="0">
                <a:latin typeface="+mn-ea"/>
                <a:ea typeface="+mn-ea"/>
                <a:cs typeface="Noto Sans TC Light"/>
              </a:rPr>
              <a:t>採購及訪價過程過於草率</a:t>
            </a:r>
            <a:endParaRPr lang="zh-TW" altLang="en-US" dirty="0"/>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2895187" cy="369332"/>
          </a:xfrm>
          <a:prstGeom prst="rect">
            <a:avLst/>
          </a:prstGeom>
          <a:noFill/>
        </p:spPr>
        <p:txBody>
          <a:bodyPr wrap="square">
            <a:spAutoFit/>
          </a:bodyPr>
          <a:lstStyle/>
          <a:p>
            <a:r>
              <a:rPr lang="zh-TW" altLang="en-US" b="1" dirty="0">
                <a:latin typeface="+mn-ea"/>
                <a:ea typeface="+mn-ea"/>
                <a:cs typeface="Noto Sans TC Light"/>
              </a:rPr>
              <a:t>未落實核銷審核機制</a:t>
            </a:r>
            <a:endParaRPr lang="zh-TW" altLang="en-US" dirty="0"/>
          </a:p>
        </p:txBody>
      </p:sp>
      <p:cxnSp>
        <p:nvCxnSpPr>
          <p:cNvPr id="28" name="直線單箭頭接點 27">
            <a:extLst>
              <a:ext uri="{FF2B5EF4-FFF2-40B4-BE49-F238E27FC236}">
                <a16:creationId xmlns:a16="http://schemas.microsoft.com/office/drawing/2014/main" xmlns="" id="{F61D0A56-C1A1-415A-81CA-E34B7185614F}"/>
              </a:ext>
            </a:extLst>
          </p:cNvPr>
          <p:cNvCxnSpPr/>
          <p:nvPr/>
        </p:nvCxnSpPr>
        <p:spPr>
          <a:xfrm>
            <a:off x="3561509" y="6862095"/>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9" name="文字方塊 28">
            <a:extLst>
              <a:ext uri="{FF2B5EF4-FFF2-40B4-BE49-F238E27FC236}">
                <a16:creationId xmlns:a16="http://schemas.microsoft.com/office/drawing/2014/main" xmlns="" id="{571E583D-F4C6-4E59-BCFC-318A5212685F}"/>
              </a:ext>
            </a:extLst>
          </p:cNvPr>
          <p:cNvSpPr txBox="1"/>
          <p:nvPr/>
        </p:nvSpPr>
        <p:spPr>
          <a:xfrm>
            <a:off x="3217259" y="6490577"/>
            <a:ext cx="3432048" cy="369332"/>
          </a:xfrm>
          <a:prstGeom prst="rect">
            <a:avLst/>
          </a:prstGeom>
          <a:noFill/>
        </p:spPr>
        <p:txBody>
          <a:bodyPr wrap="square">
            <a:spAutoFit/>
          </a:bodyPr>
          <a:lstStyle/>
          <a:p>
            <a:r>
              <a:rPr lang="zh-TW" altLang="en-US" b="1" dirty="0">
                <a:latin typeface="+mn-ea"/>
                <a:ea typeface="+mn-ea"/>
                <a:cs typeface="Noto Sans TC Light"/>
              </a:rPr>
              <a:t>建立複式查核機制</a:t>
            </a:r>
            <a:endParaRPr lang="zh-TW" altLang="en-US" dirty="0"/>
          </a:p>
        </p:txBody>
      </p:sp>
      <p:sp>
        <p:nvSpPr>
          <p:cNvPr id="31" name="矩形 30">
            <a:extLst>
              <a:ext uri="{FF2B5EF4-FFF2-40B4-BE49-F238E27FC236}">
                <a16:creationId xmlns:a16="http://schemas.microsoft.com/office/drawing/2014/main" xmlns="" id="{D2AA4CD5-F41F-4C4F-AB35-30115E559FA7}"/>
              </a:ext>
            </a:extLst>
          </p:cNvPr>
          <p:cNvSpPr/>
          <p:nvPr/>
        </p:nvSpPr>
        <p:spPr bwMode="auto">
          <a:xfrm>
            <a:off x="0" y="12357"/>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rPr>
              <a:t>利用職務之便詐取公務車維修費用</a:t>
            </a:r>
            <a:endParaRPr lang="zh-TW" altLang="zh-TW" sz="2000" b="1" dirty="0">
              <a:solidFill>
                <a:schemeClr val="tx1"/>
              </a:solidFill>
              <a:latin typeface="+mn-ea"/>
              <a:cs typeface="Noto Sans Mono CJK TC Bold"/>
            </a:endParaRPr>
          </a:p>
        </p:txBody>
      </p:sp>
    </p:spTree>
    <p:extLst>
      <p:ext uri="{BB962C8B-B14F-4D97-AF65-F5344CB8AC3E}">
        <p14:creationId xmlns:p14="http://schemas.microsoft.com/office/powerpoint/2010/main" val="13211821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8AC9CFD9-A8AF-4259-B6A7-5955DA9BF0B4}"/>
              </a:ext>
            </a:extLst>
          </p:cNvPr>
          <p:cNvSpPr/>
          <p:nvPr/>
        </p:nvSpPr>
        <p:spPr>
          <a:xfrm>
            <a:off x="0" y="0"/>
            <a:ext cx="6858000" cy="1276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10199C1E-B94A-4097-9A9D-152630B89DE7}"/>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6691AE42-6B98-45E8-B27D-84377D05CA76}"/>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9461" name="文字方塊 2">
            <a:extLst>
              <a:ext uri="{FF2B5EF4-FFF2-40B4-BE49-F238E27FC236}">
                <a16:creationId xmlns:a16="http://schemas.microsoft.com/office/drawing/2014/main" xmlns="" id="{66E5EAA5-5573-463F-9400-6DEA6401FFE6}"/>
              </a:ext>
            </a:extLst>
          </p:cNvPr>
          <p:cNvSpPr txBox="1">
            <a:spLocks noChangeArrowheads="1"/>
          </p:cNvSpPr>
          <p:nvPr/>
        </p:nvSpPr>
        <p:spPr bwMode="auto">
          <a:xfrm>
            <a:off x="1411487" y="213911"/>
            <a:ext cx="50038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zh-TW" altLang="en-US" sz="2800" dirty="0" smtClean="0">
                <a:solidFill>
                  <a:schemeClr val="tx1">
                    <a:lumMod val="65000"/>
                    <a:lumOff val="35000"/>
                  </a:schemeClr>
                </a:solidFill>
                <a:latin typeface="+mn-ea"/>
                <a:ea typeface="+mn-ea"/>
              </a:rPr>
              <a:t>類型</a:t>
            </a:r>
            <a:r>
              <a:rPr lang="en-US" altLang="zh-TW" sz="2800" dirty="0" smtClean="0">
                <a:solidFill>
                  <a:schemeClr val="tx1">
                    <a:lumMod val="65000"/>
                    <a:lumOff val="35000"/>
                  </a:schemeClr>
                </a:solidFill>
                <a:latin typeface="+mn-ea"/>
                <a:ea typeface="+mn-ea"/>
              </a:rPr>
              <a:t>6-</a:t>
            </a:r>
            <a:r>
              <a:rPr lang="zh-TW" altLang="en-US" sz="2800" dirty="0">
                <a:solidFill>
                  <a:schemeClr val="tx1">
                    <a:lumMod val="65000"/>
                    <a:lumOff val="35000"/>
                  </a:schemeClr>
                </a:solidFill>
                <a:latin typeface="+mn-ea"/>
                <a:ea typeface="+mn-ea"/>
              </a:rPr>
              <a:t>便宜行事而製作公務車不實維修項目</a:t>
            </a:r>
            <a:endParaRPr lang="zh-TW" altLang="zh-TW" sz="2800" dirty="0">
              <a:latin typeface="+mn-ea"/>
              <a:ea typeface="+mn-ea"/>
              <a:cs typeface="Noto Sans Mono CJK TC Bold"/>
            </a:endParaRPr>
          </a:p>
        </p:txBody>
      </p:sp>
      <p:sp>
        <p:nvSpPr>
          <p:cNvPr id="19462" name="文字方塊 19">
            <a:extLst>
              <a:ext uri="{FF2B5EF4-FFF2-40B4-BE49-F238E27FC236}">
                <a16:creationId xmlns:a16="http://schemas.microsoft.com/office/drawing/2014/main" xmlns="" id="{6CD1293E-FCEB-48E8-8925-12B01E3DBB25}"/>
              </a:ext>
            </a:extLst>
          </p:cNvPr>
          <p:cNvSpPr txBox="1">
            <a:spLocks noChangeArrowheads="1"/>
          </p:cNvSpPr>
          <p:nvPr/>
        </p:nvSpPr>
        <p:spPr bwMode="auto">
          <a:xfrm>
            <a:off x="0" y="2344738"/>
            <a:ext cx="6858000" cy="3298339"/>
          </a:xfrm>
          <a:prstGeom prst="rect">
            <a:avLst/>
          </a:prstGeom>
          <a:noFill/>
          <a:ln>
            <a:noFill/>
          </a:ln>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defRPr/>
            </a:pPr>
            <a:r>
              <a:rPr lang="zh-TW" altLang="en-US" sz="1400" dirty="0" smtClean="0">
                <a:latin typeface="+mn-ea"/>
                <a:ea typeface="+mn-ea"/>
                <a:cs typeface="Times New Roman" panose="02020603050405020304" pitchFamily="18" charset="0"/>
              </a:rPr>
              <a:t>工務</a:t>
            </a:r>
            <a:r>
              <a:rPr lang="zh-TW" altLang="en-US" sz="1400" dirty="0">
                <a:latin typeface="+mn-ea"/>
                <a:ea typeface="+mn-ea"/>
                <a:cs typeface="Times New Roman" panose="02020603050405020304" pitchFamily="18" charset="0"/>
              </a:rPr>
              <a:t>機關行政助理己為支付超過當年度編列預算上限之其他公務車輛維修費用，指示車輛維修廠商開立某公務車不實維修項目、金額之車輛維修估價單及不實內容之車輛損壞請修單，送請機關首長簽准維修。</a:t>
            </a:r>
          </a:p>
          <a:p>
            <a:pPr algn="just" eaLnBrk="1" hangingPunct="1">
              <a:lnSpc>
                <a:spcPts val="2500"/>
              </a:lnSpc>
              <a:defRPr/>
            </a:pPr>
            <a:r>
              <a:rPr lang="zh-TW" altLang="en-US" sz="1400" dirty="0" smtClean="0">
                <a:latin typeface="+mn-ea"/>
                <a:ea typeface="+mn-ea"/>
                <a:cs typeface="Times New Roman" panose="02020603050405020304" pitchFamily="18" charset="0"/>
              </a:rPr>
              <a:t>己</a:t>
            </a:r>
            <a:r>
              <a:rPr lang="zh-TW" altLang="en-US" sz="1400" dirty="0">
                <a:latin typeface="+mn-ea"/>
                <a:ea typeface="+mn-ea"/>
                <a:cs typeface="Times New Roman" panose="02020603050405020304" pitchFamily="18" charset="0"/>
              </a:rPr>
              <a:t>明知前揭車輛實際並未送修或僅更換部份零件，仍指示該廠商開立不實發票會計憑證，連同不實維修照片，據此申請經費核銷事宜，致不知情之會計單位承辦人員陷於錯誤而准予核銷，並將前揭不實核銷項目及金額登載於付款憑單或支出傳票公文書上，再由出納人員匯款至廠商帳戶，用以支付其他公務車輛維修費用，足生損害於工務機關對於經費核銷管理之正確性。</a:t>
            </a:r>
          </a:p>
          <a:p>
            <a:pPr algn="just" eaLnBrk="1" hangingPunct="1">
              <a:lnSpc>
                <a:spcPts val="2500"/>
              </a:lnSpc>
              <a:defRPr/>
            </a:pPr>
            <a:r>
              <a:rPr lang="zh-TW" altLang="en-US" sz="1400" dirty="0" smtClean="0">
                <a:latin typeface="+mn-ea"/>
                <a:ea typeface="+mn-ea"/>
                <a:cs typeface="Times New Roman" panose="02020603050405020304" pitchFamily="18" charset="0"/>
              </a:rPr>
              <a:t>上</a:t>
            </a:r>
            <a:r>
              <a:rPr lang="zh-TW" altLang="en-US" sz="1400" dirty="0">
                <a:latin typeface="+mn-ea"/>
                <a:ea typeface="+mn-ea"/>
                <a:cs typeface="Times New Roman" panose="02020603050405020304" pitchFamily="18" charset="0"/>
              </a:rPr>
              <a:t>開犯行經地方法院判決己犯刑法之行使公務員登載不實公文書罪。</a:t>
            </a:r>
          </a:p>
          <a:p>
            <a:pPr algn="just" eaLnBrk="1" hangingPunct="1">
              <a:lnSpc>
                <a:spcPts val="2500"/>
              </a:lnSpc>
              <a:defRPr/>
            </a:pPr>
            <a:endParaRPr lang="en-US" altLang="zh-TW" sz="1400" dirty="0">
              <a:latin typeface="Noto Sans TC Light"/>
              <a:ea typeface="Noto Sans TC Light"/>
              <a:cs typeface="Noto Sans TC Light"/>
            </a:endParaRPr>
          </a:p>
        </p:txBody>
      </p:sp>
      <p:grpSp>
        <p:nvGrpSpPr>
          <p:cNvPr id="9" name="群組 8">
            <a:extLst>
              <a:ext uri="{FF2B5EF4-FFF2-40B4-BE49-F238E27FC236}">
                <a16:creationId xmlns:a16="http://schemas.microsoft.com/office/drawing/2014/main" xmlns="" id="{B01C44CC-B541-4870-B5C0-0B0FB3953DDC}"/>
              </a:ext>
            </a:extLst>
          </p:cNvPr>
          <p:cNvGrpSpPr/>
          <p:nvPr/>
        </p:nvGrpSpPr>
        <p:grpSpPr>
          <a:xfrm>
            <a:off x="23520" y="1674955"/>
            <a:ext cx="1924990" cy="538067"/>
            <a:chOff x="23520" y="1461205"/>
            <a:chExt cx="1924990" cy="538067"/>
          </a:xfrm>
          <a:solidFill>
            <a:schemeClr val="bg2"/>
          </a:solidFill>
        </p:grpSpPr>
        <p:sp>
          <p:nvSpPr>
            <p:cNvPr id="114" name="矩形 113">
              <a:extLst>
                <a:ext uri="{FF2B5EF4-FFF2-40B4-BE49-F238E27FC236}">
                  <a16:creationId xmlns:a16="http://schemas.microsoft.com/office/drawing/2014/main" xmlns="" id="{2995C8E1-BF24-42A6-9C25-7441AC91A9FF}"/>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15" name="文字方塊 114">
              <a:extLst>
                <a:ext uri="{FF2B5EF4-FFF2-40B4-BE49-F238E27FC236}">
                  <a16:creationId xmlns:a16="http://schemas.microsoft.com/office/drawing/2014/main" xmlns="" id="{363E4BB8-813E-4B43-9540-BA3C39843672}"/>
                </a:ext>
              </a:extLst>
            </p:cNvPr>
            <p:cNvSpPr txBox="1"/>
            <p:nvPr/>
          </p:nvSpPr>
          <p:spPr>
            <a:xfrm>
              <a:off x="364051" y="1461205"/>
              <a:ext cx="1210588" cy="50513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案情</a:t>
              </a:r>
              <a:r>
                <a:rPr lang="zh-TW" altLang="en-US" sz="2000" b="1" dirty="0">
                  <a:solidFill>
                    <a:schemeClr val="tx2"/>
                  </a:solidFill>
                  <a:latin typeface="Noto Sans Mono CJK TC Bold" pitchFamily="34" charset="-120"/>
                  <a:ea typeface="Noto Sans Mono CJK TC Bold" pitchFamily="34" charset="-120"/>
                </a:rPr>
                <a:t>概述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116" name="直線接點 115">
              <a:extLst>
                <a:ext uri="{FF2B5EF4-FFF2-40B4-BE49-F238E27FC236}">
                  <a16:creationId xmlns:a16="http://schemas.microsoft.com/office/drawing/2014/main" xmlns="" id="{D54FC655-1EAB-4AEC-B322-3E457CA546BF}"/>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19465" name="文字方塊 23">
            <a:extLst>
              <a:ext uri="{FF2B5EF4-FFF2-40B4-BE49-F238E27FC236}">
                <a16:creationId xmlns:a16="http://schemas.microsoft.com/office/drawing/2014/main" xmlns="" id="{4EEFB5C3-88A7-410E-97CF-8F84C9FBB240}"/>
              </a:ext>
            </a:extLst>
          </p:cNvPr>
          <p:cNvSpPr txBox="1">
            <a:spLocks noChangeArrowheads="1"/>
          </p:cNvSpPr>
          <p:nvPr/>
        </p:nvSpPr>
        <p:spPr bwMode="auto">
          <a:xfrm>
            <a:off x="3272291" y="9605546"/>
            <a:ext cx="37221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18</a:t>
            </a:r>
            <a:endParaRPr lang="en-US" altLang="zh-TW" sz="1600" dirty="0">
              <a:latin typeface="Impact" panose="020B0806030902050204" pitchFamily="34" charset="0"/>
            </a:endParaRPr>
          </a:p>
        </p:txBody>
      </p:sp>
      <p:pic>
        <p:nvPicPr>
          <p:cNvPr id="3" name="圖片 2">
            <a:extLst>
              <a:ext uri="{FF2B5EF4-FFF2-40B4-BE49-F238E27FC236}">
                <a16:creationId xmlns:a16="http://schemas.microsoft.com/office/drawing/2014/main" xmlns="" id="{4CCB1A74-4A08-48FD-A9AD-D2E8DCE465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8877" y="5366410"/>
            <a:ext cx="1410041" cy="1410041"/>
          </a:xfrm>
          <a:prstGeom prst="rect">
            <a:avLst/>
          </a:prstGeom>
        </p:spPr>
      </p:pic>
      <p:grpSp>
        <p:nvGrpSpPr>
          <p:cNvPr id="18" name="群組 17">
            <a:extLst>
              <a:ext uri="{FF2B5EF4-FFF2-40B4-BE49-F238E27FC236}">
                <a16:creationId xmlns:a16="http://schemas.microsoft.com/office/drawing/2014/main" xmlns="" id="{41415E92-4640-4161-816C-4123CAFC27E8}"/>
              </a:ext>
            </a:extLst>
          </p:cNvPr>
          <p:cNvGrpSpPr/>
          <p:nvPr/>
        </p:nvGrpSpPr>
        <p:grpSpPr>
          <a:xfrm>
            <a:off x="0" y="5665655"/>
            <a:ext cx="1924990" cy="553998"/>
            <a:chOff x="23520" y="1461205"/>
            <a:chExt cx="1924990" cy="553998"/>
          </a:xfrm>
          <a:solidFill>
            <a:schemeClr val="bg2"/>
          </a:solidFill>
        </p:grpSpPr>
        <p:sp>
          <p:nvSpPr>
            <p:cNvPr id="19" name="矩形 18">
              <a:extLst>
                <a:ext uri="{FF2B5EF4-FFF2-40B4-BE49-F238E27FC236}">
                  <a16:creationId xmlns:a16="http://schemas.microsoft.com/office/drawing/2014/main" xmlns="" id="{0B826793-FB0A-484E-A009-E1B398A93D40}"/>
                </a:ext>
              </a:extLst>
            </p:cNvPr>
            <p:cNvSpPr/>
            <p:nvPr/>
          </p:nvSpPr>
          <p:spPr>
            <a:xfrm>
              <a:off x="23520" y="1509933"/>
              <a:ext cx="1924990" cy="489339"/>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0" name="文字方塊 19">
              <a:extLst>
                <a:ext uri="{FF2B5EF4-FFF2-40B4-BE49-F238E27FC236}">
                  <a16:creationId xmlns:a16="http://schemas.microsoft.com/office/drawing/2014/main" xmlns="" id="{A3834002-1813-4C76-9E68-192FF5E49BF7}"/>
                </a:ext>
              </a:extLst>
            </p:cNvPr>
            <p:cNvSpPr txBox="1"/>
            <p:nvPr/>
          </p:nvSpPr>
          <p:spPr>
            <a:xfrm>
              <a:off x="364051" y="1461205"/>
              <a:ext cx="1210588" cy="553998"/>
            </a:xfrm>
            <a:prstGeom prst="rect">
              <a:avLst/>
            </a:prstGeom>
            <a:noFill/>
          </p:spPr>
          <p:txBody>
            <a:bodyPr wrap="none">
              <a:spAutoFit/>
            </a:bodyPr>
            <a:lstStyle/>
            <a:p>
              <a:pPr algn="just" eaLnBrk="1" fontAlgn="auto" hangingPunct="1">
                <a:lnSpc>
                  <a:spcPct val="150000"/>
                </a:lnSpc>
                <a:spcBef>
                  <a:spcPts val="0"/>
                </a:spcBef>
                <a:spcAft>
                  <a:spcPts val="0"/>
                </a:spcAft>
                <a:defRPr/>
              </a:pPr>
              <a:r>
                <a:rPr lang="zh-TW" altLang="en-US" sz="2000" b="1" dirty="0">
                  <a:solidFill>
                    <a:schemeClr val="accent2"/>
                  </a:solidFill>
                  <a:latin typeface="Noto Sans Mono CJK TC Bold" pitchFamily="34" charset="-120"/>
                  <a:ea typeface="Noto Sans Mono CJK TC Bold" pitchFamily="34" charset="-120"/>
                </a:rPr>
                <a:t>風險</a:t>
              </a:r>
              <a:r>
                <a:rPr lang="zh-TW" altLang="en-US" sz="2000" b="1" dirty="0">
                  <a:solidFill>
                    <a:schemeClr val="tx2"/>
                  </a:solidFill>
                  <a:latin typeface="Noto Sans Mono CJK TC Bold" pitchFamily="34" charset="-120"/>
                  <a:ea typeface="Noto Sans Mono CJK TC Bold" pitchFamily="34" charset="-120"/>
                </a:rPr>
                <a:t>評估</a:t>
              </a:r>
              <a:endParaRPr lang="en-US" altLang="zh-TW" sz="2000" b="1" dirty="0">
                <a:solidFill>
                  <a:schemeClr val="tx2"/>
                </a:solidFill>
                <a:latin typeface="Noto Sans Mono CJK TC Bold" pitchFamily="34" charset="-120"/>
                <a:ea typeface="Noto Sans Mono CJK TC Bold" pitchFamily="34" charset="-120"/>
              </a:endParaRPr>
            </a:p>
          </p:txBody>
        </p:sp>
        <p:cxnSp>
          <p:nvCxnSpPr>
            <p:cNvPr id="21" name="直線接點 20">
              <a:extLst>
                <a:ext uri="{FF2B5EF4-FFF2-40B4-BE49-F238E27FC236}">
                  <a16:creationId xmlns:a16="http://schemas.microsoft.com/office/drawing/2014/main" xmlns="" id="{54DD8D11-4AEE-403E-AE69-97CB339E6A12}"/>
                </a:ext>
              </a:extLst>
            </p:cNvPr>
            <p:cNvCxnSpPr/>
            <p:nvPr/>
          </p:nvCxnSpPr>
          <p:spPr>
            <a:xfrm>
              <a:off x="184683" y="1916926"/>
              <a:ext cx="148795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2" name="文字方塊 18">
            <a:extLst>
              <a:ext uri="{FF2B5EF4-FFF2-40B4-BE49-F238E27FC236}">
                <a16:creationId xmlns:a16="http://schemas.microsoft.com/office/drawing/2014/main" xmlns="" id="{A8130758-1A21-4E92-B400-E9B74EA93A05}"/>
              </a:ext>
            </a:extLst>
          </p:cNvPr>
          <p:cNvSpPr txBox="1">
            <a:spLocks noChangeArrowheads="1"/>
          </p:cNvSpPr>
          <p:nvPr/>
        </p:nvSpPr>
        <p:spPr bwMode="auto">
          <a:xfrm>
            <a:off x="67370" y="6532595"/>
            <a:ext cx="6790629" cy="2015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ts val="2500"/>
              </a:lnSpc>
            </a:pPr>
            <a:r>
              <a:rPr lang="zh-TW" altLang="en-US" sz="1400" b="1" dirty="0">
                <a:latin typeface="+mn-ea"/>
                <a:ea typeface="+mn-ea"/>
                <a:cs typeface="Noto Sans TC Light"/>
              </a:rPr>
              <a:t>一、使公務員登載不實：</a:t>
            </a:r>
          </a:p>
          <a:p>
            <a:pPr algn="just" eaLnBrk="1" hangingPunct="1">
              <a:lnSpc>
                <a:spcPts val="2500"/>
              </a:lnSpc>
            </a:pPr>
            <a:r>
              <a:rPr lang="zh-TW" altLang="en-US" sz="1400" dirty="0">
                <a:latin typeface="+mn-ea"/>
                <a:ea typeface="+mn-ea"/>
                <a:cs typeface="Noto Sans TC Light"/>
              </a:rPr>
              <a:t>己礙於公務車輛維修費用之預算上限，依程序應簽辦機關首長辦理流用，遂便宜行事，要求廠商開立公務車不實維修項目，並據此請款，有偽造文書之疑慮。</a:t>
            </a:r>
          </a:p>
          <a:p>
            <a:pPr algn="just" eaLnBrk="1" hangingPunct="1">
              <a:lnSpc>
                <a:spcPts val="2500"/>
              </a:lnSpc>
            </a:pPr>
            <a:r>
              <a:rPr lang="zh-TW" altLang="en-US" sz="1400" b="1" dirty="0">
                <a:latin typeface="+mn-ea"/>
                <a:ea typeface="+mn-ea"/>
                <a:cs typeface="Noto Sans TC Light"/>
              </a:rPr>
              <a:t>二、未落實核銷審核機制：</a:t>
            </a:r>
          </a:p>
          <a:p>
            <a:pPr algn="just" eaLnBrk="1" hangingPunct="1">
              <a:lnSpc>
                <a:spcPts val="2500"/>
              </a:lnSpc>
            </a:pPr>
            <a:r>
              <a:rPr lang="zh-TW" altLang="en-US" sz="1400" dirty="0">
                <a:latin typeface="+mn-ea"/>
                <a:ea typeface="+mn-ea"/>
                <a:cs typeface="Noto Sans TC Light"/>
              </a:rPr>
              <a:t>辦理經費核銷時未有一套前端審核機制，核銷時亦未審查核銷單據正確性，致部分同仁為取得經費便宜行事。</a:t>
            </a:r>
          </a:p>
        </p:txBody>
      </p:sp>
      <p:sp>
        <p:nvSpPr>
          <p:cNvPr id="24" name="文字方塊 23">
            <a:extLst>
              <a:ext uri="{FF2B5EF4-FFF2-40B4-BE49-F238E27FC236}">
                <a16:creationId xmlns:a16="http://schemas.microsoft.com/office/drawing/2014/main" xmlns="" id="{1E2AA1EB-EC67-4129-889B-42FCE91F0743}"/>
              </a:ext>
            </a:extLst>
          </p:cNvPr>
          <p:cNvSpPr txBox="1"/>
          <p:nvPr/>
        </p:nvSpPr>
        <p:spPr>
          <a:xfrm>
            <a:off x="6171309" y="5189235"/>
            <a:ext cx="243978" cy="215444"/>
          </a:xfrm>
          <a:prstGeom prst="rect">
            <a:avLst/>
          </a:prstGeom>
          <a:noFill/>
        </p:spPr>
        <p:txBody>
          <a:bodyPr wrap="square" rtlCol="0">
            <a:spAutoFit/>
          </a:bodyPr>
          <a:lstStyle/>
          <a:p>
            <a:r>
              <a:rPr lang="en-US" altLang="zh-TW" sz="800" dirty="0">
                <a:latin typeface="+mn-ea"/>
                <a:ea typeface="+mn-ea"/>
              </a:rPr>
              <a:t>7</a:t>
            </a:r>
            <a:endParaRPr lang="zh-TW" altLang="en-US" sz="800" dirty="0">
              <a:latin typeface="+mn-ea"/>
              <a:ea typeface="+mn-ea"/>
            </a:endParaRPr>
          </a:p>
        </p:txBody>
      </p:sp>
      <p:pic>
        <p:nvPicPr>
          <p:cNvPr id="23" name="圖片 22" descr="C:\Users\linhome\Desktop\S__2801667.png"/>
          <p:cNvPicPr/>
          <p:nvPr/>
        </p:nvPicPr>
        <p:blipFill rotWithShape="1">
          <a:blip r:embed="rId3" cstate="print">
            <a:extLst>
              <a:ext uri="{28A0092B-C50C-407E-A947-70E740481C1C}">
                <a14:useLocalDpi xmlns:a14="http://schemas.microsoft.com/office/drawing/2010/main" val="0"/>
              </a:ext>
            </a:extLst>
          </a:blip>
          <a:srcRect l="36648" t="38570" r="37770" b="36216"/>
          <a:stretch/>
        </p:blipFill>
        <p:spPr bwMode="auto">
          <a:xfrm>
            <a:off x="23520" y="-2258"/>
            <a:ext cx="1218389" cy="1247460"/>
          </a:xfrm>
          <a:prstGeom prst="rect">
            <a:avLst/>
          </a:prstGeom>
          <a:solidFill>
            <a:schemeClr val="bg1"/>
          </a:solidFill>
          <a:ln>
            <a:noFill/>
          </a:ln>
          <a:extLst>
            <a:ext uri="{53640926-AAD7-44D8-BBD7-CCE9431645EC}">
              <a14:shadowObscured xmlns:a14="http://schemas.microsoft.com/office/drawing/2010/main"/>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a:extLst>
              <a:ext uri="{FF2B5EF4-FFF2-40B4-BE49-F238E27FC236}">
                <a16:creationId xmlns:a16="http://schemas.microsoft.com/office/drawing/2014/main" xmlns="" id="{D4A81370-63BB-4496-96B8-8EF8E488825F}"/>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5" name="矩形 4">
            <a:extLst>
              <a:ext uri="{FF2B5EF4-FFF2-40B4-BE49-F238E27FC236}">
                <a16:creationId xmlns:a16="http://schemas.microsoft.com/office/drawing/2014/main" xmlns="" id="{D456DDB4-6270-4A91-B471-BDBEB31039D4}"/>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rPr>
              <a:t>便宜行事而製作公務車不實維修項目</a:t>
            </a:r>
            <a:endParaRPr lang="zh-TW" altLang="zh-TW" sz="2000" b="1" dirty="0">
              <a:solidFill>
                <a:schemeClr val="tx1"/>
              </a:solidFill>
              <a:latin typeface="+mn-ea"/>
              <a:cs typeface="Noto Sans Mono CJK TC Bold"/>
            </a:endParaRPr>
          </a:p>
        </p:txBody>
      </p:sp>
      <p:sp>
        <p:nvSpPr>
          <p:cNvPr id="17" name="矩形 16">
            <a:extLst>
              <a:ext uri="{FF2B5EF4-FFF2-40B4-BE49-F238E27FC236}">
                <a16:creationId xmlns:a16="http://schemas.microsoft.com/office/drawing/2014/main" xmlns="" id="{61D2B09F-5E6D-4C81-A1FC-B3310FE6E4B9}"/>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0485" name="文字方塊 17">
            <a:extLst>
              <a:ext uri="{FF2B5EF4-FFF2-40B4-BE49-F238E27FC236}">
                <a16:creationId xmlns:a16="http://schemas.microsoft.com/office/drawing/2014/main" xmlns="" id="{52808478-2CFE-4949-B83B-1378F6C712D8}"/>
              </a:ext>
            </a:extLst>
          </p:cNvPr>
          <p:cNvSpPr txBox="1">
            <a:spLocks noChangeArrowheads="1"/>
          </p:cNvSpPr>
          <p:nvPr/>
        </p:nvSpPr>
        <p:spPr bwMode="auto">
          <a:xfrm>
            <a:off x="3325813" y="9653588"/>
            <a:ext cx="3738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19</a:t>
            </a:r>
            <a:endParaRPr lang="zh-TW" altLang="en-US" sz="1600" dirty="0">
              <a:latin typeface="Impact" panose="020B0806030902050204" pitchFamily="34" charset="0"/>
            </a:endParaRPr>
          </a:p>
        </p:txBody>
      </p:sp>
      <p:sp>
        <p:nvSpPr>
          <p:cNvPr id="20486" name="文字方塊 24">
            <a:extLst>
              <a:ext uri="{FF2B5EF4-FFF2-40B4-BE49-F238E27FC236}">
                <a16:creationId xmlns:a16="http://schemas.microsoft.com/office/drawing/2014/main" xmlns="" id="{7215F8BE-5BCC-4F5D-8C0E-B1490D752B6C}"/>
              </a:ext>
            </a:extLst>
          </p:cNvPr>
          <p:cNvSpPr txBox="1">
            <a:spLocks noChangeArrowheads="1"/>
          </p:cNvSpPr>
          <p:nvPr/>
        </p:nvSpPr>
        <p:spPr bwMode="auto">
          <a:xfrm>
            <a:off x="0" y="1567190"/>
            <a:ext cx="6858000" cy="390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lvl="0" algn="just">
              <a:lnSpc>
                <a:spcPts val="2500"/>
              </a:lnSpc>
            </a:pPr>
            <a:r>
              <a:rPr lang="zh-TW" altLang="en-US" sz="1400" b="1" kern="100" dirty="0">
                <a:latin typeface="+mn-ea"/>
                <a:ea typeface="+mn-ea"/>
                <a:cs typeface="Times New Roman" panose="02020603050405020304" pitchFamily="18" charset="0"/>
              </a:rPr>
              <a:t>一</a:t>
            </a:r>
            <a:r>
              <a:rPr lang="zh-TW" altLang="en-US" sz="1400" b="1" kern="100" dirty="0" smtClean="0">
                <a:latin typeface="+mn-ea"/>
                <a:ea typeface="+mn-ea"/>
                <a:cs typeface="Times New Roman" panose="02020603050405020304" pitchFamily="18" charset="0"/>
              </a:rPr>
              <a:t>、落實</a:t>
            </a:r>
            <a:r>
              <a:rPr lang="zh-TW" altLang="en-US" sz="1400" b="1" kern="100" dirty="0">
                <a:latin typeface="+mn-ea"/>
                <a:ea typeface="+mn-ea"/>
                <a:cs typeface="Times New Roman" panose="02020603050405020304" pitchFamily="18" charset="0"/>
              </a:rPr>
              <a:t>標準化作業流程：</a:t>
            </a:r>
          </a:p>
          <a:p>
            <a:pPr lvl="0" algn="just">
              <a:lnSpc>
                <a:spcPts val="2500"/>
              </a:lnSpc>
            </a:pPr>
            <a:r>
              <a:rPr lang="zh-TW" altLang="en-US" sz="1400" kern="100" dirty="0">
                <a:latin typeface="+mn-ea"/>
                <a:ea typeface="+mn-ea"/>
                <a:cs typeface="Times New Roman" panose="02020603050405020304" pitchFamily="18" charset="0"/>
              </a:rPr>
              <a:t>本案己與廠商共同謀議計畫，製作維修內容不符之估價單與統一發票，向機關報請核銷，致使機關造受損害。落實標準化作業流程，加強採購業務稽核，遏止公務員便宜心態，發揮內部監督功能。</a:t>
            </a:r>
          </a:p>
          <a:p>
            <a:pPr lvl="0" algn="just">
              <a:lnSpc>
                <a:spcPts val="2500"/>
              </a:lnSpc>
            </a:pPr>
            <a:r>
              <a:rPr lang="zh-TW" altLang="en-US" sz="1400" b="1" kern="100" dirty="0">
                <a:latin typeface="+mn-ea"/>
                <a:ea typeface="+mn-ea"/>
                <a:cs typeface="Times New Roman" panose="02020603050405020304" pitchFamily="18" charset="0"/>
              </a:rPr>
              <a:t>二</a:t>
            </a:r>
            <a:r>
              <a:rPr lang="zh-TW" altLang="en-US" sz="1400" b="1" kern="100" dirty="0" smtClean="0">
                <a:latin typeface="+mn-ea"/>
                <a:ea typeface="+mn-ea"/>
                <a:cs typeface="Times New Roman" panose="02020603050405020304" pitchFamily="18" charset="0"/>
              </a:rPr>
              <a:t>、加強</a:t>
            </a:r>
            <a:r>
              <a:rPr lang="zh-TW" altLang="en-US" sz="1400" b="1" kern="100" dirty="0">
                <a:latin typeface="+mn-ea"/>
                <a:ea typeface="+mn-ea"/>
                <a:cs typeface="Times New Roman" panose="02020603050405020304" pitchFamily="18" charset="0"/>
              </a:rPr>
              <a:t>同仁廉政法令宣導：</a:t>
            </a:r>
          </a:p>
          <a:p>
            <a:pPr lvl="0" algn="just">
              <a:lnSpc>
                <a:spcPts val="2500"/>
              </a:lnSpc>
            </a:pPr>
            <a:r>
              <a:rPr lang="zh-TW" altLang="en-US" sz="1400" kern="100" dirty="0">
                <a:latin typeface="+mn-ea"/>
                <a:ea typeface="+mn-ea"/>
                <a:cs typeface="Times New Roman" panose="02020603050405020304" pitchFamily="18" charset="0"/>
              </a:rPr>
              <a:t>本案已因法治觀念薄弱，抱持著便宜行事心態，應加強相關廉政法令宣導，提升廉政意識，建立正確法治觀念，使其明白違規之嚴重性，避免因不諳法令而發生違法違失情事。</a:t>
            </a:r>
          </a:p>
          <a:p>
            <a:pPr lvl="0" algn="just">
              <a:lnSpc>
                <a:spcPts val="2500"/>
              </a:lnSpc>
            </a:pPr>
            <a:r>
              <a:rPr lang="zh-TW" altLang="en-US" sz="1400" b="1" kern="100" dirty="0">
                <a:latin typeface="+mn-ea"/>
                <a:ea typeface="+mn-ea"/>
                <a:cs typeface="Times New Roman" panose="02020603050405020304" pitchFamily="18" charset="0"/>
              </a:rPr>
              <a:t>三</a:t>
            </a:r>
            <a:r>
              <a:rPr lang="zh-TW" altLang="en-US" sz="1400" b="1" kern="100" dirty="0" smtClean="0">
                <a:latin typeface="+mn-ea"/>
                <a:ea typeface="+mn-ea"/>
                <a:cs typeface="Times New Roman" panose="02020603050405020304" pitchFamily="18" charset="0"/>
              </a:rPr>
              <a:t>、強化</a:t>
            </a:r>
            <a:r>
              <a:rPr lang="zh-TW" altLang="en-US" sz="1400" b="1" kern="100" dirty="0">
                <a:latin typeface="+mn-ea"/>
                <a:ea typeface="+mn-ea"/>
                <a:cs typeface="Times New Roman" panose="02020603050405020304" pitchFamily="18" charset="0"/>
              </a:rPr>
              <a:t>與機關有業務往來廠商之廉政法紀教育：</a:t>
            </a:r>
          </a:p>
          <a:p>
            <a:pPr lvl="0" algn="just">
              <a:lnSpc>
                <a:spcPts val="2500"/>
              </a:lnSpc>
            </a:pPr>
            <a:r>
              <a:rPr lang="zh-TW" altLang="en-US" sz="1400" kern="100" dirty="0">
                <a:latin typeface="+mn-ea"/>
                <a:ea typeface="+mn-ea"/>
                <a:cs typeface="Times New Roman" panose="02020603050405020304" pitchFamily="18" charset="0"/>
              </a:rPr>
              <a:t>使廠商瞭解觸犯刑法之嚴重性，建立犯罪零容忍之觀念， 並鼓勵廠商挺身檢舉，共同維護機關清廉乾淨形象。</a:t>
            </a:r>
          </a:p>
          <a:p>
            <a:pPr eaLnBrk="1" hangingPunct="1">
              <a:lnSpc>
                <a:spcPts val="2500"/>
              </a:lnSpc>
            </a:pPr>
            <a:endParaRPr lang="en-US" altLang="zh-TW" sz="1400" dirty="0">
              <a:latin typeface="Noto Sans TC Light"/>
              <a:ea typeface="Noto Sans TC Light"/>
              <a:cs typeface="Noto Sans TC Light"/>
            </a:endParaRPr>
          </a:p>
        </p:txBody>
      </p:sp>
      <p:grpSp>
        <p:nvGrpSpPr>
          <p:cNvPr id="20488" name="群組 12">
            <a:extLst>
              <a:ext uri="{FF2B5EF4-FFF2-40B4-BE49-F238E27FC236}">
                <a16:creationId xmlns:a16="http://schemas.microsoft.com/office/drawing/2014/main" xmlns="" id="{2568509D-6A53-4C1E-8272-A480EB11CF59}"/>
              </a:ext>
            </a:extLst>
          </p:cNvPr>
          <p:cNvGrpSpPr>
            <a:grpSpLocks/>
          </p:cNvGrpSpPr>
          <p:nvPr/>
        </p:nvGrpSpPr>
        <p:grpSpPr bwMode="auto">
          <a:xfrm>
            <a:off x="0" y="859015"/>
            <a:ext cx="1925638" cy="554038"/>
            <a:chOff x="23520" y="1461205"/>
            <a:chExt cx="1924990" cy="553998"/>
          </a:xfrm>
        </p:grpSpPr>
        <p:sp>
          <p:nvSpPr>
            <p:cNvPr id="14" name="矩形 13">
              <a:extLst>
                <a:ext uri="{FF2B5EF4-FFF2-40B4-BE49-F238E27FC236}">
                  <a16:creationId xmlns:a16="http://schemas.microsoft.com/office/drawing/2014/main" xmlns="" id="{671B6CD7-9CDD-49C1-86C8-CCBE8B9895FD}"/>
                </a:ext>
              </a:extLst>
            </p:cNvPr>
            <p:cNvSpPr/>
            <p:nvPr/>
          </p:nvSpPr>
          <p:spPr>
            <a:xfrm>
              <a:off x="23520" y="1510414"/>
              <a:ext cx="1924990" cy="488915"/>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0491" name="文字方塊 14">
              <a:extLst>
                <a:ext uri="{FF2B5EF4-FFF2-40B4-BE49-F238E27FC236}">
                  <a16:creationId xmlns:a16="http://schemas.microsoft.com/office/drawing/2014/main" xmlns="" id="{357F6A2A-06A5-4B1E-BE64-422F4C009555}"/>
                </a:ext>
              </a:extLst>
            </p:cNvPr>
            <p:cNvSpPr txBox="1">
              <a:spLocks noChangeArrowheads="1"/>
            </p:cNvSpPr>
            <p:nvPr/>
          </p:nvSpPr>
          <p:spPr bwMode="auto">
            <a:xfrm>
              <a:off x="364051" y="146120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防治</a:t>
              </a:r>
              <a:r>
                <a:rPr lang="zh-TW" altLang="en-US" sz="2000" b="1" dirty="0">
                  <a:solidFill>
                    <a:schemeClr val="tx2"/>
                  </a:solidFill>
                  <a:latin typeface="Noto Sans Mono CJK TC Bold"/>
                  <a:ea typeface="Noto Sans Mono CJK TC Bold"/>
                  <a:cs typeface="Noto Sans Mono CJK TC Bold"/>
                </a:rPr>
                <a:t>措施</a:t>
              </a:r>
              <a:endParaRPr lang="en-US" altLang="zh-TW" sz="2000" b="1" dirty="0">
                <a:solidFill>
                  <a:schemeClr val="tx2"/>
                </a:solidFill>
                <a:latin typeface="Noto Sans Mono CJK TC Bold"/>
                <a:ea typeface="Noto Sans Mono CJK TC Bold"/>
                <a:cs typeface="Noto Sans Mono CJK TC Bold"/>
              </a:endParaRPr>
            </a:p>
          </p:txBody>
        </p:sp>
        <p:cxnSp>
          <p:nvCxnSpPr>
            <p:cNvPr id="16" name="直線接點 15">
              <a:extLst>
                <a:ext uri="{FF2B5EF4-FFF2-40B4-BE49-F238E27FC236}">
                  <a16:creationId xmlns:a16="http://schemas.microsoft.com/office/drawing/2014/main" xmlns="" id="{AC099BB5-75F2-4E1F-8251-0E011E841E0C}"/>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5" name="群組 19">
            <a:extLst>
              <a:ext uri="{FF2B5EF4-FFF2-40B4-BE49-F238E27FC236}">
                <a16:creationId xmlns:a16="http://schemas.microsoft.com/office/drawing/2014/main" xmlns="" id="{4724A1CC-B54A-477C-89AF-DA0E77A9F5ED}"/>
              </a:ext>
            </a:extLst>
          </p:cNvPr>
          <p:cNvGrpSpPr>
            <a:grpSpLocks/>
          </p:cNvGrpSpPr>
          <p:nvPr/>
        </p:nvGrpSpPr>
        <p:grpSpPr bwMode="auto">
          <a:xfrm>
            <a:off x="-16675" y="5221107"/>
            <a:ext cx="1925638" cy="617214"/>
            <a:chOff x="63981" y="1299615"/>
            <a:chExt cx="1924990" cy="617170"/>
          </a:xfrm>
        </p:grpSpPr>
        <p:sp>
          <p:nvSpPr>
            <p:cNvPr id="18" name="矩形 17">
              <a:extLst>
                <a:ext uri="{FF2B5EF4-FFF2-40B4-BE49-F238E27FC236}">
                  <a16:creationId xmlns:a16="http://schemas.microsoft.com/office/drawing/2014/main" xmlns="" id="{5D6F04CF-6C4B-4AD0-B02F-5B2580655A35}"/>
                </a:ext>
              </a:extLst>
            </p:cNvPr>
            <p:cNvSpPr/>
            <p:nvPr/>
          </p:nvSpPr>
          <p:spPr>
            <a:xfrm>
              <a:off x="63981" y="1301525"/>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19" name="文字方塊 21">
              <a:extLst>
                <a:ext uri="{FF2B5EF4-FFF2-40B4-BE49-F238E27FC236}">
                  <a16:creationId xmlns:a16="http://schemas.microsoft.com/office/drawing/2014/main" xmlns="" id="{8E00D4E7-646F-4B4A-8D8F-039DA0B61848}"/>
                </a:ext>
              </a:extLst>
            </p:cNvPr>
            <p:cNvSpPr txBox="1">
              <a:spLocks noChangeArrowheads="1"/>
            </p:cNvSpPr>
            <p:nvPr/>
          </p:nvSpPr>
          <p:spPr bwMode="auto">
            <a:xfrm>
              <a:off x="323591" y="1299615"/>
              <a:ext cx="121058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a:solidFill>
                    <a:schemeClr val="accent2"/>
                  </a:solidFill>
                  <a:latin typeface="Noto Sans Mono CJK TC Bold"/>
                  <a:ea typeface="Noto Sans Mono CJK TC Bold"/>
                  <a:cs typeface="Noto Sans Mono CJK TC Bold"/>
                </a:rPr>
                <a:t>參考</a:t>
              </a:r>
              <a:r>
                <a:rPr lang="zh-TW" altLang="en-US" sz="2000" b="1" dirty="0">
                  <a:solidFill>
                    <a:schemeClr val="tx2"/>
                  </a:solidFill>
                  <a:latin typeface="Noto Sans Mono CJK TC Bold"/>
                  <a:ea typeface="Noto Sans Mono CJK TC Bold"/>
                  <a:cs typeface="Noto Sans Mono CJK TC Bold"/>
                </a:rPr>
                <a:t>法條</a:t>
              </a:r>
              <a:endParaRPr lang="en-US" altLang="zh-TW" sz="2000" b="1" dirty="0">
                <a:solidFill>
                  <a:schemeClr val="tx2"/>
                </a:solidFill>
                <a:latin typeface="Noto Sans Mono CJK TC Bold"/>
                <a:ea typeface="Noto Sans Mono CJK TC Bold"/>
                <a:cs typeface="Noto Sans Mono CJK TC Bold"/>
              </a:endParaRPr>
            </a:p>
          </p:txBody>
        </p:sp>
        <p:cxnSp>
          <p:nvCxnSpPr>
            <p:cNvPr id="20" name="直線接點 19">
              <a:extLst>
                <a:ext uri="{FF2B5EF4-FFF2-40B4-BE49-F238E27FC236}">
                  <a16:creationId xmlns:a16="http://schemas.microsoft.com/office/drawing/2014/main" xmlns="" id="{A7B5B44C-B2E5-4E92-BC0B-42320350BD4A}"/>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1" name="文字方塊 23">
            <a:extLst>
              <a:ext uri="{FF2B5EF4-FFF2-40B4-BE49-F238E27FC236}">
                <a16:creationId xmlns:a16="http://schemas.microsoft.com/office/drawing/2014/main" xmlns="" id="{AD70AEA3-5DFC-4166-A7FF-4E48C51F69E4}"/>
              </a:ext>
            </a:extLst>
          </p:cNvPr>
          <p:cNvSpPr txBox="1">
            <a:spLocks noChangeArrowheads="1"/>
          </p:cNvSpPr>
          <p:nvPr/>
        </p:nvSpPr>
        <p:spPr bwMode="auto">
          <a:xfrm>
            <a:off x="-57151" y="5932977"/>
            <a:ext cx="6105525" cy="165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b="1" dirty="0">
                <a:latin typeface="+mn-ea"/>
                <a:ea typeface="+mn-ea"/>
              </a:rPr>
              <a:t>一</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213</a:t>
            </a:r>
            <a:r>
              <a:rPr lang="zh-TW" altLang="en-US" sz="1400" b="1" dirty="0">
                <a:latin typeface="+mn-ea"/>
                <a:ea typeface="+mn-ea"/>
              </a:rPr>
              <a:t>條公文書不實登載罪。</a:t>
            </a:r>
          </a:p>
          <a:p>
            <a:pPr eaLnBrk="1" hangingPunct="1">
              <a:lnSpc>
                <a:spcPts val="2500"/>
              </a:lnSpc>
            </a:pPr>
            <a:r>
              <a:rPr lang="zh-TW" altLang="en-US" sz="1400" b="1" dirty="0">
                <a:latin typeface="+mn-ea"/>
                <a:ea typeface="+mn-ea"/>
              </a:rPr>
              <a:t>二</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214</a:t>
            </a:r>
            <a:r>
              <a:rPr lang="zh-TW" altLang="en-US" sz="1400" b="1" dirty="0">
                <a:latin typeface="+mn-ea"/>
                <a:ea typeface="+mn-ea"/>
              </a:rPr>
              <a:t>條使公務員登載不實罪。</a:t>
            </a:r>
          </a:p>
          <a:p>
            <a:pPr eaLnBrk="1" hangingPunct="1">
              <a:lnSpc>
                <a:spcPts val="2500"/>
              </a:lnSpc>
            </a:pPr>
            <a:r>
              <a:rPr lang="zh-TW" altLang="en-US" sz="1400" b="1" dirty="0">
                <a:latin typeface="+mn-ea"/>
                <a:ea typeface="+mn-ea"/>
              </a:rPr>
              <a:t>三</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215</a:t>
            </a:r>
            <a:r>
              <a:rPr lang="zh-TW" altLang="en-US" sz="1400" b="1" dirty="0">
                <a:latin typeface="+mn-ea"/>
                <a:ea typeface="+mn-ea"/>
              </a:rPr>
              <a:t>條業務上文書登載不實罪。</a:t>
            </a:r>
          </a:p>
          <a:p>
            <a:pPr eaLnBrk="1" hangingPunct="1">
              <a:lnSpc>
                <a:spcPts val="2500"/>
              </a:lnSpc>
            </a:pPr>
            <a:r>
              <a:rPr lang="zh-TW" altLang="en-US" sz="1400" b="1" dirty="0">
                <a:latin typeface="+mn-ea"/>
                <a:ea typeface="+mn-ea"/>
              </a:rPr>
              <a:t>四</a:t>
            </a:r>
            <a:r>
              <a:rPr lang="zh-TW" altLang="en-US" sz="1400" b="1" dirty="0" smtClean="0">
                <a:latin typeface="+mn-ea"/>
                <a:ea typeface="+mn-ea"/>
              </a:rPr>
              <a:t>、刑法</a:t>
            </a:r>
            <a:r>
              <a:rPr lang="zh-TW" altLang="en-US" sz="1400" b="1" dirty="0">
                <a:latin typeface="+mn-ea"/>
                <a:ea typeface="+mn-ea"/>
              </a:rPr>
              <a:t>第</a:t>
            </a:r>
            <a:r>
              <a:rPr lang="en-US" altLang="zh-TW" sz="1400" b="1" dirty="0">
                <a:latin typeface="+mn-ea"/>
                <a:ea typeface="+mn-ea"/>
              </a:rPr>
              <a:t>216</a:t>
            </a:r>
            <a:r>
              <a:rPr lang="zh-TW" altLang="en-US" sz="1400" b="1" dirty="0">
                <a:latin typeface="+mn-ea"/>
                <a:ea typeface="+mn-ea"/>
              </a:rPr>
              <a:t>條行使偽造變造或登載不實之文書罪。</a:t>
            </a:r>
          </a:p>
          <a:p>
            <a:pPr eaLnBrk="1" hangingPunct="1">
              <a:lnSpc>
                <a:spcPts val="2500"/>
              </a:lnSpc>
            </a:pPr>
            <a:r>
              <a:rPr lang="zh-TW" altLang="en-US" sz="1400" b="1" dirty="0">
                <a:latin typeface="+mn-ea"/>
                <a:ea typeface="+mn-ea"/>
              </a:rPr>
              <a:t>五</a:t>
            </a:r>
            <a:r>
              <a:rPr lang="zh-TW" altLang="en-US" sz="1400" b="1" dirty="0" smtClean="0">
                <a:latin typeface="+mn-ea"/>
                <a:ea typeface="+mn-ea"/>
              </a:rPr>
              <a:t>、商業</a:t>
            </a:r>
            <a:r>
              <a:rPr lang="zh-TW" altLang="en-US" sz="1400" b="1" dirty="0">
                <a:latin typeface="+mn-ea"/>
                <a:ea typeface="+mn-ea"/>
              </a:rPr>
              <a:t>會計法第</a:t>
            </a:r>
            <a:r>
              <a:rPr lang="en-US" altLang="zh-TW" sz="1400" b="1" dirty="0">
                <a:latin typeface="+mn-ea"/>
                <a:ea typeface="+mn-ea"/>
              </a:rPr>
              <a:t>71</a:t>
            </a:r>
            <a:r>
              <a:rPr lang="zh-TW" altLang="en-US" sz="1400" b="1" dirty="0">
                <a:latin typeface="+mn-ea"/>
                <a:ea typeface="+mn-ea"/>
              </a:rPr>
              <a:t>條填載不實會計憑證罪。</a:t>
            </a:r>
          </a:p>
        </p:txBody>
      </p:sp>
      <p:pic>
        <p:nvPicPr>
          <p:cNvPr id="22" name="圖片 25">
            <a:extLst>
              <a:ext uri="{FF2B5EF4-FFF2-40B4-BE49-F238E27FC236}">
                <a16:creationId xmlns:a16="http://schemas.microsoft.com/office/drawing/2014/main" xmlns="" id="{9B9F40E1-B1D7-4162-85F5-F29A4757B4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2850" y="5524492"/>
            <a:ext cx="1163637"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3" name="直線接點 22">
            <a:extLst>
              <a:ext uri="{FF2B5EF4-FFF2-40B4-BE49-F238E27FC236}">
                <a16:creationId xmlns:a16="http://schemas.microsoft.com/office/drawing/2014/main" xmlns="" id="{2EDABC97-7F06-40B9-8941-62054339E7DD}"/>
              </a:ext>
            </a:extLst>
          </p:cNvPr>
          <p:cNvCxnSpPr/>
          <p:nvPr/>
        </p:nvCxnSpPr>
        <p:spPr>
          <a:xfrm flipV="1">
            <a:off x="0" y="8776527"/>
            <a:ext cx="5822950"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5" name="文字方塊 24">
            <a:extLst>
              <a:ext uri="{FF2B5EF4-FFF2-40B4-BE49-F238E27FC236}">
                <a16:creationId xmlns:a16="http://schemas.microsoft.com/office/drawing/2014/main" xmlns="" id="{8BC0447B-591B-42DC-A6F7-0B95213DA8F0}"/>
              </a:ext>
            </a:extLst>
          </p:cNvPr>
          <p:cNvSpPr txBox="1"/>
          <p:nvPr/>
        </p:nvSpPr>
        <p:spPr>
          <a:xfrm>
            <a:off x="-33360" y="8913993"/>
            <a:ext cx="6437870" cy="414985"/>
          </a:xfrm>
          <a:prstGeom prst="rect">
            <a:avLst/>
          </a:prstGeom>
          <a:noFill/>
        </p:spPr>
        <p:txBody>
          <a:bodyPr wrap="square">
            <a:spAutoFit/>
          </a:bodyPr>
          <a:lstStyle/>
          <a:p>
            <a:pPr eaLnBrk="1" fontAlgn="auto" hangingPunct="1">
              <a:lnSpc>
                <a:spcPts val="1300"/>
              </a:lnSpc>
              <a:spcBef>
                <a:spcPts val="0"/>
              </a:spcBef>
              <a:spcAft>
                <a:spcPts val="0"/>
              </a:spcAft>
              <a:defRPr/>
            </a:pPr>
            <a:r>
              <a:rPr lang="zh-TW" altLang="en-US" sz="1050" dirty="0" smtClean="0">
                <a:latin typeface="+mn-ea"/>
              </a:rPr>
              <a:t>註</a:t>
            </a:r>
            <a:r>
              <a:rPr lang="en-US" altLang="zh-TW" sz="1050" dirty="0" smtClean="0">
                <a:latin typeface="+mn-ea"/>
              </a:rPr>
              <a:t>：</a:t>
            </a:r>
            <a:r>
              <a:rPr lang="zh-TW" altLang="en-US" sz="1050" dirty="0">
                <a:latin typeface="+mn-ea"/>
                <a:ea typeface="+mn-ea"/>
              </a:rPr>
              <a:t>本案經臺灣臺中地方法院</a:t>
            </a:r>
            <a:r>
              <a:rPr lang="en-US" altLang="zh-TW" sz="1050" dirty="0">
                <a:latin typeface="+mn-ea"/>
                <a:ea typeface="+mn-ea"/>
              </a:rPr>
              <a:t>111</a:t>
            </a:r>
            <a:r>
              <a:rPr lang="zh-TW" altLang="en-US" sz="1050" dirty="0">
                <a:latin typeface="+mn-ea"/>
                <a:ea typeface="+mn-ea"/>
              </a:rPr>
              <a:t>年度訴字第</a:t>
            </a:r>
            <a:r>
              <a:rPr lang="en-US" altLang="zh-TW" sz="1050" dirty="0">
                <a:latin typeface="+mn-ea"/>
                <a:ea typeface="+mn-ea"/>
              </a:rPr>
              <a:t>1761</a:t>
            </a:r>
            <a:r>
              <a:rPr lang="zh-TW" altLang="en-US" sz="1050" dirty="0">
                <a:latin typeface="+mn-ea"/>
                <a:ea typeface="+mn-ea"/>
              </a:rPr>
              <a:t>號判決處有期徒刑</a:t>
            </a:r>
            <a:r>
              <a:rPr lang="en-US" altLang="zh-TW" sz="1050" dirty="0">
                <a:latin typeface="+mn-ea"/>
                <a:ea typeface="+mn-ea"/>
              </a:rPr>
              <a:t>6</a:t>
            </a:r>
            <a:r>
              <a:rPr lang="zh-TW" altLang="en-US" sz="1050" dirty="0">
                <a:latin typeface="+mn-ea"/>
                <a:ea typeface="+mn-ea"/>
              </a:rPr>
              <a:t>月，緩刑</a:t>
            </a:r>
            <a:r>
              <a:rPr lang="en-US" altLang="zh-TW" sz="1050" dirty="0">
                <a:latin typeface="+mn-ea"/>
                <a:ea typeface="+mn-ea"/>
              </a:rPr>
              <a:t>2</a:t>
            </a:r>
            <a:r>
              <a:rPr lang="zh-TW" altLang="en-US" sz="1050" dirty="0">
                <a:latin typeface="+mn-ea"/>
                <a:ea typeface="+mn-ea"/>
              </a:rPr>
              <a:t>年，刻正臺灣高等法院臺中分院繫屬中。</a:t>
            </a:r>
          </a:p>
        </p:txBody>
      </p:sp>
      <p:grpSp>
        <p:nvGrpSpPr>
          <p:cNvPr id="26" name="群組 19">
            <a:extLst>
              <a:ext uri="{FF2B5EF4-FFF2-40B4-BE49-F238E27FC236}">
                <a16:creationId xmlns:a16="http://schemas.microsoft.com/office/drawing/2014/main" xmlns="" id="{4724A1CC-B54A-477C-89AF-DA0E77A9F5ED}"/>
              </a:ext>
            </a:extLst>
          </p:cNvPr>
          <p:cNvGrpSpPr>
            <a:grpSpLocks/>
          </p:cNvGrpSpPr>
          <p:nvPr/>
        </p:nvGrpSpPr>
        <p:grpSpPr bwMode="auto">
          <a:xfrm>
            <a:off x="-57150" y="7625849"/>
            <a:ext cx="1925638" cy="617214"/>
            <a:chOff x="63981" y="1299615"/>
            <a:chExt cx="1924990" cy="617170"/>
          </a:xfrm>
        </p:grpSpPr>
        <p:sp>
          <p:nvSpPr>
            <p:cNvPr id="27" name="矩形 26">
              <a:extLst>
                <a:ext uri="{FF2B5EF4-FFF2-40B4-BE49-F238E27FC236}">
                  <a16:creationId xmlns:a16="http://schemas.microsoft.com/office/drawing/2014/main" xmlns="" id="{5D6F04CF-6C4B-4AD0-B02F-5B2580655A35}"/>
                </a:ext>
              </a:extLst>
            </p:cNvPr>
            <p:cNvSpPr/>
            <p:nvPr/>
          </p:nvSpPr>
          <p:spPr>
            <a:xfrm>
              <a:off x="63981" y="1301525"/>
              <a:ext cx="1924990" cy="488916"/>
            </a:xfrm>
            <a:prstGeom prst="rect">
              <a:avLst/>
            </a:prstGeom>
            <a:solidFill>
              <a:schemeClr val="bg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9" name="文字方塊 21">
              <a:extLst>
                <a:ext uri="{FF2B5EF4-FFF2-40B4-BE49-F238E27FC236}">
                  <a16:creationId xmlns:a16="http://schemas.microsoft.com/office/drawing/2014/main" xmlns="" id="{8E00D4E7-646F-4B4A-8D8F-039DA0B61848}"/>
                </a:ext>
              </a:extLst>
            </p:cNvPr>
            <p:cNvSpPr txBox="1">
              <a:spLocks noChangeArrowheads="1"/>
            </p:cNvSpPr>
            <p:nvPr/>
          </p:nvSpPr>
          <p:spPr bwMode="auto">
            <a:xfrm>
              <a:off x="195598" y="1299615"/>
              <a:ext cx="1466574" cy="496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algn="just" eaLnBrk="1" hangingPunct="1">
                <a:lnSpc>
                  <a:spcPct val="150000"/>
                </a:lnSpc>
              </a:pPr>
              <a:r>
                <a:rPr lang="zh-TW" altLang="en-US" sz="2000" b="1" dirty="0" smtClean="0">
                  <a:solidFill>
                    <a:schemeClr val="tx2"/>
                  </a:solidFill>
                  <a:latin typeface="Noto Sans Mono CJK TC Bold"/>
                  <a:ea typeface="Noto Sans Mono CJK TC Bold"/>
                  <a:cs typeface="Noto Sans Mono CJK TC Bold"/>
                </a:rPr>
                <a:t>律師小叮嚀</a:t>
              </a:r>
              <a:endParaRPr lang="en-US" altLang="zh-TW" sz="2000" b="1" dirty="0">
                <a:solidFill>
                  <a:schemeClr val="tx2"/>
                </a:solidFill>
                <a:latin typeface="Noto Sans Mono CJK TC Bold"/>
                <a:ea typeface="Noto Sans Mono CJK TC Bold"/>
                <a:cs typeface="Noto Sans Mono CJK TC Bold"/>
              </a:endParaRPr>
            </a:p>
          </p:txBody>
        </p:sp>
        <p:cxnSp>
          <p:nvCxnSpPr>
            <p:cNvPr id="30" name="直線接點 29">
              <a:extLst>
                <a:ext uri="{FF2B5EF4-FFF2-40B4-BE49-F238E27FC236}">
                  <a16:creationId xmlns:a16="http://schemas.microsoft.com/office/drawing/2014/main" xmlns="" id="{A7B5B44C-B2E5-4E92-BC0B-42320350BD4A}"/>
                </a:ext>
              </a:extLst>
            </p:cNvPr>
            <p:cNvCxnSpPr/>
            <p:nvPr/>
          </p:nvCxnSpPr>
          <p:spPr>
            <a:xfrm>
              <a:off x="185391" y="1916785"/>
              <a:ext cx="14869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2" name="文字方塊 23">
            <a:extLst>
              <a:ext uri="{FF2B5EF4-FFF2-40B4-BE49-F238E27FC236}">
                <a16:creationId xmlns:a16="http://schemas.microsoft.com/office/drawing/2014/main" xmlns="" id="{AD70AEA3-5DFC-4166-A7FF-4E48C51F69E4}"/>
              </a:ext>
            </a:extLst>
          </p:cNvPr>
          <p:cNvSpPr txBox="1">
            <a:spLocks noChangeArrowheads="1"/>
          </p:cNvSpPr>
          <p:nvPr/>
        </p:nvSpPr>
        <p:spPr bwMode="auto">
          <a:xfrm>
            <a:off x="-57151" y="8260257"/>
            <a:ext cx="6105525" cy="373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500"/>
              </a:lnSpc>
            </a:pPr>
            <a:r>
              <a:rPr lang="zh-TW" altLang="en-US" sz="1400" b="1" dirty="0">
                <a:latin typeface="+mn-ea"/>
                <a:ea typeface="+mn-ea"/>
              </a:rPr>
              <a:t>上開案情有可能涉及貪污治罪條例之利用職務上之機會詐取財物罪等。</a:t>
            </a:r>
          </a:p>
        </p:txBody>
      </p:sp>
    </p:spTree>
    <p:extLst>
      <p:ext uri="{BB962C8B-B14F-4D97-AF65-F5344CB8AC3E}">
        <p14:creationId xmlns:p14="http://schemas.microsoft.com/office/powerpoint/2010/main" val="1965364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A81D279D-2743-472C-8171-7B3F54187A0D}"/>
              </a:ext>
            </a:extLst>
          </p:cNvPr>
          <p:cNvSpPr>
            <a:spLocks noGrp="1"/>
          </p:cNvSpPr>
          <p:nvPr>
            <p:ph type="title"/>
          </p:nvPr>
        </p:nvSpPr>
        <p:spPr>
          <a:xfrm>
            <a:off x="356814" y="941248"/>
            <a:ext cx="5915025" cy="847598"/>
          </a:xfrm>
        </p:spPr>
        <p:txBody>
          <a:bodyPr/>
          <a:lstStyle/>
          <a:p>
            <a:r>
              <a:rPr lang="zh-TW" altLang="en-US" dirty="0"/>
              <a:t>魚骨圖分析法</a:t>
            </a:r>
            <a:r>
              <a:rPr lang="en-US" altLang="zh-TW" dirty="0"/>
              <a:t>-</a:t>
            </a:r>
            <a:r>
              <a:rPr lang="zh-TW" altLang="en-US" dirty="0"/>
              <a:t>原因型魚骨圖</a:t>
            </a:r>
          </a:p>
        </p:txBody>
      </p:sp>
      <p:sp>
        <p:nvSpPr>
          <p:cNvPr id="4" name="流程圖: 延遲 3">
            <a:extLst>
              <a:ext uri="{FF2B5EF4-FFF2-40B4-BE49-F238E27FC236}">
                <a16:creationId xmlns:a16="http://schemas.microsoft.com/office/drawing/2014/main" xmlns="" id="{FAD4E3C6-4C3E-4AD6-B9A3-3DD53D079A98}"/>
              </a:ext>
            </a:extLst>
          </p:cNvPr>
          <p:cNvSpPr/>
          <p:nvPr/>
        </p:nvSpPr>
        <p:spPr>
          <a:xfrm>
            <a:off x="4917806" y="2372576"/>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6" name="直線接點 5">
            <a:extLst>
              <a:ext uri="{FF2B5EF4-FFF2-40B4-BE49-F238E27FC236}">
                <a16:creationId xmlns:a16="http://schemas.microsoft.com/office/drawing/2014/main" xmlns="" id="{119B7A1F-997E-40C7-8475-595CDEC1722F}"/>
              </a:ext>
            </a:extLst>
          </p:cNvPr>
          <p:cNvCxnSpPr>
            <a:cxnSpLocks/>
          </p:cNvCxnSpPr>
          <p:nvPr/>
        </p:nvCxnSpPr>
        <p:spPr>
          <a:xfrm flipH="1">
            <a:off x="1550034" y="3322520"/>
            <a:ext cx="3371089" cy="15241"/>
          </a:xfrm>
          <a:prstGeom prst="line">
            <a:avLst/>
          </a:prstGeom>
        </p:spPr>
        <p:style>
          <a:lnRef idx="1">
            <a:schemeClr val="accent1"/>
          </a:lnRef>
          <a:fillRef idx="0">
            <a:schemeClr val="accent1"/>
          </a:fillRef>
          <a:effectRef idx="0">
            <a:schemeClr val="accent1"/>
          </a:effectRef>
          <a:fontRef idx="minor">
            <a:schemeClr val="tx1"/>
          </a:fontRef>
        </p:style>
      </p:cxnSp>
      <p:sp>
        <p:nvSpPr>
          <p:cNvPr id="8" name="流程圖: 抽選 7">
            <a:extLst>
              <a:ext uri="{FF2B5EF4-FFF2-40B4-BE49-F238E27FC236}">
                <a16:creationId xmlns:a16="http://schemas.microsoft.com/office/drawing/2014/main" xmlns="" id="{168DF28C-CEA5-44E6-876D-7E1894292063}"/>
              </a:ext>
            </a:extLst>
          </p:cNvPr>
          <p:cNvSpPr/>
          <p:nvPr/>
        </p:nvSpPr>
        <p:spPr>
          <a:xfrm>
            <a:off x="593725" y="2639199"/>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流程圖: 抽選 10">
            <a:extLst>
              <a:ext uri="{FF2B5EF4-FFF2-40B4-BE49-F238E27FC236}">
                <a16:creationId xmlns:a16="http://schemas.microsoft.com/office/drawing/2014/main" xmlns="" id="{B6AAC14F-29D3-41FE-9ADB-B1C437AA8E83}"/>
              </a:ext>
            </a:extLst>
          </p:cNvPr>
          <p:cNvSpPr/>
          <p:nvPr/>
        </p:nvSpPr>
        <p:spPr>
          <a:xfrm rot="10800000">
            <a:off x="584740" y="3313408"/>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15" name="直線單箭頭接點 14">
            <a:extLst>
              <a:ext uri="{FF2B5EF4-FFF2-40B4-BE49-F238E27FC236}">
                <a16:creationId xmlns:a16="http://schemas.microsoft.com/office/drawing/2014/main" xmlns="" id="{1B1E0157-4137-41A9-8FA4-45C87FE36F1F}"/>
              </a:ext>
            </a:extLst>
          </p:cNvPr>
          <p:cNvCxnSpPr/>
          <p:nvPr/>
        </p:nvCxnSpPr>
        <p:spPr>
          <a:xfrm>
            <a:off x="2039206" y="2130656"/>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直線單箭頭接點 15">
            <a:extLst>
              <a:ext uri="{FF2B5EF4-FFF2-40B4-BE49-F238E27FC236}">
                <a16:creationId xmlns:a16="http://schemas.microsoft.com/office/drawing/2014/main" xmlns="" id="{007F2C8A-076F-4B91-B298-A54966D5C626}"/>
              </a:ext>
            </a:extLst>
          </p:cNvPr>
          <p:cNvCxnSpPr>
            <a:cxnSpLocks/>
          </p:cNvCxnSpPr>
          <p:nvPr/>
        </p:nvCxnSpPr>
        <p:spPr>
          <a:xfrm flipV="1">
            <a:off x="2130742" y="3333881"/>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標題 1">
            <a:extLst>
              <a:ext uri="{FF2B5EF4-FFF2-40B4-BE49-F238E27FC236}">
                <a16:creationId xmlns:a16="http://schemas.microsoft.com/office/drawing/2014/main" xmlns="" id="{9D79270B-B3F2-4FC0-891A-DCD14301F482}"/>
              </a:ext>
            </a:extLst>
          </p:cNvPr>
          <p:cNvSpPr txBox="1">
            <a:spLocks/>
          </p:cNvSpPr>
          <p:nvPr/>
        </p:nvSpPr>
        <p:spPr bwMode="auto">
          <a:xfrm>
            <a:off x="659510" y="518928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a:t>魚骨圖分析法</a:t>
            </a:r>
            <a:r>
              <a:rPr lang="en-US" altLang="zh-TW" dirty="0"/>
              <a:t>-</a:t>
            </a:r>
            <a:r>
              <a:rPr lang="zh-TW" altLang="en-US" dirty="0"/>
              <a:t>對策型魚骨圖</a:t>
            </a:r>
          </a:p>
        </p:txBody>
      </p:sp>
      <p:sp>
        <p:nvSpPr>
          <p:cNvPr id="22" name="流程圖: 延遲 21">
            <a:extLst>
              <a:ext uri="{FF2B5EF4-FFF2-40B4-BE49-F238E27FC236}">
                <a16:creationId xmlns:a16="http://schemas.microsoft.com/office/drawing/2014/main" xmlns="" id="{DD7A697A-E0CE-4E3E-A65F-37CCD5B8708D}"/>
              </a:ext>
            </a:extLst>
          </p:cNvPr>
          <p:cNvSpPr/>
          <p:nvPr/>
        </p:nvSpPr>
        <p:spPr>
          <a:xfrm>
            <a:off x="4957953" y="7101840"/>
            <a:ext cx="1475232" cy="1792224"/>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3" name="直線接點 22">
            <a:extLst>
              <a:ext uri="{FF2B5EF4-FFF2-40B4-BE49-F238E27FC236}">
                <a16:creationId xmlns:a16="http://schemas.microsoft.com/office/drawing/2014/main" xmlns="" id="{0B44FC91-F343-4408-B9A1-ECE3721E38E9}"/>
              </a:ext>
            </a:extLst>
          </p:cNvPr>
          <p:cNvCxnSpPr>
            <a:cxnSpLocks/>
          </p:cNvCxnSpPr>
          <p:nvPr/>
        </p:nvCxnSpPr>
        <p:spPr>
          <a:xfrm flipH="1">
            <a:off x="1531715" y="7997952"/>
            <a:ext cx="3371089" cy="1524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直線單箭頭接點 23">
            <a:extLst>
              <a:ext uri="{FF2B5EF4-FFF2-40B4-BE49-F238E27FC236}">
                <a16:creationId xmlns:a16="http://schemas.microsoft.com/office/drawing/2014/main" xmlns="" id="{F61D0A56-C1A1-415A-81CA-E34B7185614F}"/>
              </a:ext>
            </a:extLst>
          </p:cNvPr>
          <p:cNvCxnSpPr/>
          <p:nvPr/>
        </p:nvCxnSpPr>
        <p:spPr>
          <a:xfrm>
            <a:off x="2159698" y="6809232"/>
            <a:ext cx="1392936" cy="11887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直線單箭頭接點 24">
            <a:extLst>
              <a:ext uri="{FF2B5EF4-FFF2-40B4-BE49-F238E27FC236}">
                <a16:creationId xmlns:a16="http://schemas.microsoft.com/office/drawing/2014/main" xmlns="" id="{0FC61E2F-BCC4-4EBB-897E-949652124761}"/>
              </a:ext>
            </a:extLst>
          </p:cNvPr>
          <p:cNvCxnSpPr>
            <a:cxnSpLocks/>
          </p:cNvCxnSpPr>
          <p:nvPr/>
        </p:nvCxnSpPr>
        <p:spPr>
          <a:xfrm flipV="1">
            <a:off x="2285331" y="8060028"/>
            <a:ext cx="1298258" cy="874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流程圖: 抽選 25">
            <a:extLst>
              <a:ext uri="{FF2B5EF4-FFF2-40B4-BE49-F238E27FC236}">
                <a16:creationId xmlns:a16="http://schemas.microsoft.com/office/drawing/2014/main" xmlns="" id="{8CF2F1CD-D0D6-4DEA-BCC6-CBCCDAFB415E}"/>
              </a:ext>
            </a:extLst>
          </p:cNvPr>
          <p:cNvSpPr/>
          <p:nvPr/>
        </p:nvSpPr>
        <p:spPr>
          <a:xfrm rot="10800000">
            <a:off x="659511" y="8013193"/>
            <a:ext cx="946975" cy="664464"/>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流程圖: 抽選 26">
            <a:extLst>
              <a:ext uri="{FF2B5EF4-FFF2-40B4-BE49-F238E27FC236}">
                <a16:creationId xmlns:a16="http://schemas.microsoft.com/office/drawing/2014/main" xmlns="" id="{924E1F36-12CC-46C8-8D13-043385C1261B}"/>
              </a:ext>
            </a:extLst>
          </p:cNvPr>
          <p:cNvSpPr/>
          <p:nvPr/>
        </p:nvSpPr>
        <p:spPr>
          <a:xfrm>
            <a:off x="670035" y="7324344"/>
            <a:ext cx="946975" cy="682752"/>
          </a:xfrm>
          <a:prstGeom prst="flowChartExtra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0" name="文字方塊 29">
            <a:extLst>
              <a:ext uri="{FF2B5EF4-FFF2-40B4-BE49-F238E27FC236}">
                <a16:creationId xmlns:a16="http://schemas.microsoft.com/office/drawing/2014/main" xmlns="" id="{5495BE70-81AA-4297-BA88-B49033DEF2DF}"/>
              </a:ext>
            </a:extLst>
          </p:cNvPr>
          <p:cNvSpPr txBox="1"/>
          <p:nvPr/>
        </p:nvSpPr>
        <p:spPr>
          <a:xfrm>
            <a:off x="1202578" y="2664081"/>
            <a:ext cx="866061" cy="847598"/>
          </a:xfrm>
          <a:prstGeom prst="rect">
            <a:avLst/>
          </a:prstGeom>
          <a:noFill/>
        </p:spPr>
        <p:txBody>
          <a:bodyPr wrap="square" rtlCol="0">
            <a:spAutoFit/>
          </a:bodyPr>
          <a:lstStyle/>
          <a:p>
            <a:endParaRPr lang="zh-TW" altLang="en-US" dirty="0"/>
          </a:p>
        </p:txBody>
      </p:sp>
      <p:sp>
        <p:nvSpPr>
          <p:cNvPr id="32" name="文字方塊 17">
            <a:extLst>
              <a:ext uri="{FF2B5EF4-FFF2-40B4-BE49-F238E27FC236}">
                <a16:creationId xmlns:a16="http://schemas.microsoft.com/office/drawing/2014/main" xmlns="" id="{139501DF-E053-43C5-A3BA-2F8E897AD7F3}"/>
              </a:ext>
            </a:extLst>
          </p:cNvPr>
          <p:cNvSpPr txBox="1">
            <a:spLocks noChangeArrowheads="1"/>
          </p:cNvSpPr>
          <p:nvPr/>
        </p:nvSpPr>
        <p:spPr bwMode="auto">
          <a:xfrm>
            <a:off x="3314327" y="9567446"/>
            <a:ext cx="3978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20</a:t>
            </a:r>
            <a:endParaRPr lang="zh-TW" altLang="en-US" sz="1600" dirty="0">
              <a:latin typeface="Impact" panose="020B0806030902050204" pitchFamily="34" charset="0"/>
            </a:endParaRPr>
          </a:p>
        </p:txBody>
      </p:sp>
      <p:sp>
        <p:nvSpPr>
          <p:cNvPr id="34" name="文字方塊 33">
            <a:extLst>
              <a:ext uri="{FF2B5EF4-FFF2-40B4-BE49-F238E27FC236}">
                <a16:creationId xmlns:a16="http://schemas.microsoft.com/office/drawing/2014/main" xmlns="" id="{571E583D-F4C6-4E59-BCFC-318A5212685F}"/>
              </a:ext>
            </a:extLst>
          </p:cNvPr>
          <p:cNvSpPr txBox="1"/>
          <p:nvPr/>
        </p:nvSpPr>
        <p:spPr>
          <a:xfrm>
            <a:off x="973359" y="6524062"/>
            <a:ext cx="3432048" cy="369332"/>
          </a:xfrm>
          <a:prstGeom prst="rect">
            <a:avLst/>
          </a:prstGeom>
          <a:noFill/>
        </p:spPr>
        <p:txBody>
          <a:bodyPr wrap="square">
            <a:spAutoFit/>
          </a:bodyPr>
          <a:lstStyle/>
          <a:p>
            <a:r>
              <a:rPr lang="zh-TW" altLang="en-US" b="1" kern="100" dirty="0">
                <a:latin typeface="+mn-ea"/>
                <a:ea typeface="+mn-ea"/>
                <a:cs typeface="Times New Roman" panose="02020603050405020304" pitchFamily="18" charset="0"/>
              </a:rPr>
              <a:t>加強同仁廉政法令宣導</a:t>
            </a:r>
            <a:endParaRPr lang="zh-TW" altLang="en-US" dirty="0"/>
          </a:p>
        </p:txBody>
      </p:sp>
      <p:sp>
        <p:nvSpPr>
          <p:cNvPr id="36" name="文字方塊 35">
            <a:extLst>
              <a:ext uri="{FF2B5EF4-FFF2-40B4-BE49-F238E27FC236}">
                <a16:creationId xmlns:a16="http://schemas.microsoft.com/office/drawing/2014/main" xmlns="" id="{EFFB4AD2-50C5-4DF7-A803-B85D77BF6111}"/>
              </a:ext>
            </a:extLst>
          </p:cNvPr>
          <p:cNvSpPr txBox="1"/>
          <p:nvPr/>
        </p:nvSpPr>
        <p:spPr>
          <a:xfrm>
            <a:off x="1635608" y="7763883"/>
            <a:ext cx="2466835" cy="369332"/>
          </a:xfrm>
          <a:prstGeom prst="rect">
            <a:avLst/>
          </a:prstGeom>
          <a:noFill/>
        </p:spPr>
        <p:txBody>
          <a:bodyPr wrap="square">
            <a:spAutoFit/>
          </a:bodyPr>
          <a:lstStyle/>
          <a:p>
            <a:r>
              <a:rPr lang="zh-TW" altLang="en-US" b="1" kern="100" dirty="0">
                <a:latin typeface="+mn-ea"/>
                <a:ea typeface="+mn-ea"/>
                <a:cs typeface="Times New Roman" panose="02020603050405020304" pitchFamily="18" charset="0"/>
              </a:rPr>
              <a:t>落實標準化作業流程</a:t>
            </a:r>
            <a:endParaRPr lang="zh-TW" altLang="en-US" dirty="0"/>
          </a:p>
        </p:txBody>
      </p:sp>
      <p:sp>
        <p:nvSpPr>
          <p:cNvPr id="38" name="文字方塊 37">
            <a:extLst>
              <a:ext uri="{FF2B5EF4-FFF2-40B4-BE49-F238E27FC236}">
                <a16:creationId xmlns:a16="http://schemas.microsoft.com/office/drawing/2014/main" xmlns="" id="{78F95C8A-FC20-47DC-A0D0-4E118001D231}"/>
              </a:ext>
            </a:extLst>
          </p:cNvPr>
          <p:cNvSpPr txBox="1"/>
          <p:nvPr/>
        </p:nvSpPr>
        <p:spPr>
          <a:xfrm>
            <a:off x="1470755" y="8861423"/>
            <a:ext cx="3824576" cy="646331"/>
          </a:xfrm>
          <a:prstGeom prst="rect">
            <a:avLst/>
          </a:prstGeom>
          <a:noFill/>
        </p:spPr>
        <p:txBody>
          <a:bodyPr wrap="square">
            <a:spAutoFit/>
          </a:bodyPr>
          <a:lstStyle/>
          <a:p>
            <a:r>
              <a:rPr lang="zh-TW" altLang="en-US" b="1" kern="100" dirty="0">
                <a:latin typeface="+mn-ea"/>
                <a:ea typeface="+mn-ea"/>
                <a:cs typeface="Times New Roman" panose="02020603050405020304" pitchFamily="18" charset="0"/>
              </a:rPr>
              <a:t>強化與機關有業務往來廠商之廉政法紀教育</a:t>
            </a:r>
            <a:endParaRPr lang="zh-TW" altLang="en-US" dirty="0"/>
          </a:p>
        </p:txBody>
      </p:sp>
      <p:sp>
        <p:nvSpPr>
          <p:cNvPr id="40" name="文字方塊 39">
            <a:extLst>
              <a:ext uri="{FF2B5EF4-FFF2-40B4-BE49-F238E27FC236}">
                <a16:creationId xmlns:a16="http://schemas.microsoft.com/office/drawing/2014/main" xmlns="" id="{817299B4-87CF-4A05-BC32-A523191BF29C}"/>
              </a:ext>
            </a:extLst>
          </p:cNvPr>
          <p:cNvSpPr txBox="1"/>
          <p:nvPr/>
        </p:nvSpPr>
        <p:spPr>
          <a:xfrm>
            <a:off x="1218436" y="1798612"/>
            <a:ext cx="2210564" cy="369332"/>
          </a:xfrm>
          <a:prstGeom prst="rect">
            <a:avLst/>
          </a:prstGeom>
          <a:noFill/>
        </p:spPr>
        <p:txBody>
          <a:bodyPr wrap="square">
            <a:spAutoFit/>
          </a:bodyPr>
          <a:lstStyle/>
          <a:p>
            <a:r>
              <a:rPr lang="zh-TW" altLang="en-US" b="1" kern="100" dirty="0">
                <a:latin typeface="+mn-ea"/>
                <a:ea typeface="+mn-ea"/>
                <a:cs typeface="Times New Roman" panose="02020603050405020304" pitchFamily="18" charset="0"/>
              </a:rPr>
              <a:t>使公務員登載不實</a:t>
            </a:r>
            <a:endParaRPr lang="zh-TW" altLang="en-US" dirty="0"/>
          </a:p>
        </p:txBody>
      </p:sp>
      <p:sp>
        <p:nvSpPr>
          <p:cNvPr id="42" name="文字方塊 41">
            <a:extLst>
              <a:ext uri="{FF2B5EF4-FFF2-40B4-BE49-F238E27FC236}">
                <a16:creationId xmlns:a16="http://schemas.microsoft.com/office/drawing/2014/main" xmlns="" id="{948B102B-2A80-4E4C-B46D-12A7003B8DA2}"/>
              </a:ext>
            </a:extLst>
          </p:cNvPr>
          <p:cNvSpPr txBox="1"/>
          <p:nvPr/>
        </p:nvSpPr>
        <p:spPr>
          <a:xfrm>
            <a:off x="1510220" y="4219824"/>
            <a:ext cx="3432048" cy="369332"/>
          </a:xfrm>
          <a:prstGeom prst="rect">
            <a:avLst/>
          </a:prstGeom>
          <a:noFill/>
        </p:spPr>
        <p:txBody>
          <a:bodyPr wrap="square">
            <a:spAutoFit/>
          </a:bodyPr>
          <a:lstStyle/>
          <a:p>
            <a:r>
              <a:rPr lang="zh-TW" altLang="en-US" b="1" kern="100" dirty="0">
                <a:latin typeface="+mn-ea"/>
                <a:ea typeface="+mn-ea"/>
                <a:cs typeface="Times New Roman" panose="02020603050405020304" pitchFamily="18" charset="0"/>
              </a:rPr>
              <a:t>未落實核銷審核機制</a:t>
            </a:r>
            <a:endParaRPr lang="zh-TW" altLang="en-US" dirty="0"/>
          </a:p>
        </p:txBody>
      </p:sp>
      <p:sp>
        <p:nvSpPr>
          <p:cNvPr id="28" name="矩形 27">
            <a:extLst>
              <a:ext uri="{FF2B5EF4-FFF2-40B4-BE49-F238E27FC236}">
                <a16:creationId xmlns:a16="http://schemas.microsoft.com/office/drawing/2014/main" xmlns="" id="{D456DDB4-6270-4A91-B471-BDBEB31039D4}"/>
              </a:ext>
            </a:extLst>
          </p:cNvPr>
          <p:cNvSpPr/>
          <p:nvPr/>
        </p:nvSpPr>
        <p:spPr bwMode="auto">
          <a:xfrm>
            <a:off x="0" y="0"/>
            <a:ext cx="6858000" cy="77152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zh-TW" altLang="en-US" sz="2000" b="1" dirty="0">
                <a:solidFill>
                  <a:schemeClr val="tx1"/>
                </a:solidFill>
                <a:latin typeface="+mn-ea"/>
              </a:rPr>
              <a:t>便宜行事而製作公務車不實維修項目</a:t>
            </a:r>
            <a:endParaRPr lang="zh-TW" altLang="zh-TW" sz="2000" b="1" dirty="0">
              <a:solidFill>
                <a:schemeClr val="tx1"/>
              </a:solidFill>
              <a:latin typeface="+mn-ea"/>
              <a:cs typeface="Noto Sans Mono CJK TC Bold"/>
            </a:endParaRPr>
          </a:p>
        </p:txBody>
      </p:sp>
    </p:spTree>
    <p:extLst>
      <p:ext uri="{BB962C8B-B14F-4D97-AF65-F5344CB8AC3E}">
        <p14:creationId xmlns:p14="http://schemas.microsoft.com/office/powerpoint/2010/main" val="3155579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5DB810C2-2379-4EB7-B5A2-56371DBA70DA}"/>
              </a:ext>
            </a:extLst>
          </p:cNvPr>
          <p:cNvSpPr>
            <a:spLocks noGrp="1"/>
          </p:cNvSpPr>
          <p:nvPr>
            <p:ph type="title"/>
          </p:nvPr>
        </p:nvSpPr>
        <p:spPr>
          <a:xfrm>
            <a:off x="0" y="0"/>
            <a:ext cx="6858000" cy="1073150"/>
          </a:xfrm>
          <a:solidFill>
            <a:schemeClr val="bg2"/>
          </a:solidFill>
        </p:spPr>
        <p:txBody>
          <a:bodyPr/>
          <a:lstStyle/>
          <a:p>
            <a:pPr algn="ctr"/>
            <a:r>
              <a:rPr lang="zh-TW" altLang="en-US" sz="2800" dirty="0">
                <a:latin typeface="+mj-ea"/>
              </a:rPr>
              <a:t>參考法規</a:t>
            </a:r>
            <a:r>
              <a:rPr lang="en-US" altLang="zh-TW" sz="2800" dirty="0">
                <a:latin typeface="+mj-ea"/>
              </a:rPr>
              <a:t>-</a:t>
            </a:r>
            <a:r>
              <a:rPr lang="zh-TW" altLang="en-US" sz="2800" dirty="0">
                <a:latin typeface="+mj-ea"/>
              </a:rPr>
              <a:t>貪污治罪條例</a:t>
            </a:r>
          </a:p>
        </p:txBody>
      </p:sp>
      <p:sp>
        <p:nvSpPr>
          <p:cNvPr id="3" name="內容版面配置區 2">
            <a:extLst>
              <a:ext uri="{FF2B5EF4-FFF2-40B4-BE49-F238E27FC236}">
                <a16:creationId xmlns:a16="http://schemas.microsoft.com/office/drawing/2014/main" xmlns="" id="{10074A5E-1E95-4338-92CD-8D4794DD7ACD}"/>
              </a:ext>
            </a:extLst>
          </p:cNvPr>
          <p:cNvSpPr>
            <a:spLocks noGrp="1"/>
          </p:cNvSpPr>
          <p:nvPr>
            <p:ph idx="1"/>
          </p:nvPr>
        </p:nvSpPr>
        <p:spPr>
          <a:xfrm>
            <a:off x="471488" y="1348740"/>
            <a:ext cx="5915025" cy="8120380"/>
          </a:xfrm>
        </p:spPr>
        <p:txBody>
          <a:bodyPr/>
          <a:lstStyle/>
          <a:p>
            <a:pPr marL="685800" lvl="2" indent="0">
              <a:lnSpc>
                <a:spcPct val="100000"/>
              </a:lnSpc>
              <a:buNone/>
            </a:pPr>
            <a:r>
              <a:rPr lang="en-US" altLang="zh-TW" sz="1400" b="1" dirty="0">
                <a:latin typeface="+mn-ea"/>
              </a:rPr>
              <a:t>*</a:t>
            </a:r>
            <a:r>
              <a:rPr lang="zh-TW" altLang="en-US" sz="1400" b="1" dirty="0">
                <a:latin typeface="+mn-ea"/>
              </a:rPr>
              <a:t>第</a:t>
            </a:r>
            <a:r>
              <a:rPr lang="en-US" altLang="zh-TW" sz="1400" b="1" dirty="0">
                <a:latin typeface="+mn-ea"/>
              </a:rPr>
              <a:t>4</a:t>
            </a:r>
            <a:r>
              <a:rPr lang="zh-TW" altLang="en-US" sz="1400" b="1" dirty="0">
                <a:latin typeface="+mn-ea"/>
              </a:rPr>
              <a:t>條</a:t>
            </a:r>
            <a:endParaRPr lang="en-US" altLang="zh-TW" sz="1400" b="1" dirty="0">
              <a:latin typeface="+mn-ea"/>
            </a:endParaRPr>
          </a:p>
          <a:p>
            <a:pPr marL="685800" lvl="2" indent="0">
              <a:lnSpc>
                <a:spcPct val="100000"/>
              </a:lnSpc>
              <a:buNone/>
            </a:pPr>
            <a:r>
              <a:rPr lang="zh-TW" altLang="en-US" sz="1400" b="0" i="0" u="none" strike="noStrike" baseline="0" dirty="0">
                <a:latin typeface="+mn-ea"/>
              </a:rPr>
              <a:t>  有下列行為之一者，處無期徒刑或十年以上有期徒刑，得併科</a:t>
            </a:r>
          </a:p>
          <a:p>
            <a:pPr marL="685800" lvl="2" indent="0">
              <a:lnSpc>
                <a:spcPct val="100000"/>
              </a:lnSpc>
              <a:buNone/>
            </a:pPr>
            <a:r>
              <a:rPr lang="zh-TW" altLang="en-US" sz="1400" b="0" i="0" u="none" strike="noStrike" baseline="0" dirty="0">
                <a:latin typeface="+mn-ea"/>
              </a:rPr>
              <a:t>  新台幣一億元以下罰金：</a:t>
            </a:r>
          </a:p>
          <a:p>
            <a:pPr marL="685800" lvl="2" indent="0">
              <a:lnSpc>
                <a:spcPct val="100000"/>
              </a:lnSpc>
              <a:buNone/>
            </a:pPr>
            <a:r>
              <a:rPr lang="zh-TW" altLang="en-US" sz="1400" b="0" i="0" u="none" strike="noStrike" baseline="0" dirty="0">
                <a:latin typeface="+mn-ea"/>
              </a:rPr>
              <a:t>  一、竊取或侵占公用或公有器材、財物者。</a:t>
            </a:r>
          </a:p>
          <a:p>
            <a:pPr marL="685800" lvl="2" indent="0">
              <a:lnSpc>
                <a:spcPct val="100000"/>
              </a:lnSpc>
              <a:buNone/>
            </a:pPr>
            <a:r>
              <a:rPr lang="zh-TW" altLang="en-US" sz="1400" b="0" i="0" u="none" strike="noStrike" baseline="0" dirty="0">
                <a:latin typeface="+mn-ea"/>
              </a:rPr>
              <a:t>  二、藉勢或藉端勒索、勒徵、強占或強募財物者。</a:t>
            </a:r>
          </a:p>
          <a:p>
            <a:pPr marL="685800" lvl="2" indent="0">
              <a:lnSpc>
                <a:spcPct val="100000"/>
              </a:lnSpc>
              <a:buNone/>
            </a:pPr>
            <a:r>
              <a:rPr lang="zh-TW" altLang="en-US" sz="1400" b="0" i="0" u="none" strike="noStrike" baseline="0" dirty="0">
                <a:latin typeface="+mn-ea"/>
              </a:rPr>
              <a:t>  三、建築或經辦公用工程或購辦公用器材、物品，浮報價額、</a:t>
            </a:r>
          </a:p>
          <a:p>
            <a:pPr marL="1028700" lvl="3" indent="0">
              <a:lnSpc>
                <a:spcPct val="100000"/>
              </a:lnSpc>
              <a:buNone/>
            </a:pPr>
            <a:r>
              <a:rPr lang="zh-TW" altLang="en-US" sz="1400" b="0" i="0" u="none" strike="noStrike" baseline="0" dirty="0">
                <a:latin typeface="+mn-ea"/>
              </a:rPr>
              <a:t>  數量、收取回扣或有其他舞弊情事者。</a:t>
            </a:r>
          </a:p>
          <a:p>
            <a:pPr marL="685800" lvl="2" indent="0">
              <a:lnSpc>
                <a:spcPct val="100000"/>
              </a:lnSpc>
              <a:buNone/>
            </a:pPr>
            <a:r>
              <a:rPr lang="zh-TW" altLang="en-US" sz="1400" b="0" i="0" u="none" strike="noStrike" baseline="0" dirty="0">
                <a:latin typeface="+mn-ea"/>
              </a:rPr>
              <a:t>  四、以公用運輸工具裝運違禁物品或漏稅物品者。</a:t>
            </a:r>
          </a:p>
          <a:p>
            <a:pPr marL="685800" lvl="2" indent="0">
              <a:lnSpc>
                <a:spcPct val="100000"/>
              </a:lnSpc>
              <a:buNone/>
            </a:pPr>
            <a:r>
              <a:rPr lang="zh-TW" altLang="en-US" sz="1400" b="0" i="0" u="none" strike="noStrike" baseline="0" dirty="0">
                <a:latin typeface="+mn-ea"/>
              </a:rPr>
              <a:t>  五、對於違背職務之行為，要求、期約或收受賄賂或其他不正        </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利益者</a:t>
            </a:r>
            <a:r>
              <a:rPr lang="zh-TW" altLang="en-US" sz="1400" b="0" i="0" u="none" strike="noStrike" baseline="0" dirty="0" smtClean="0">
                <a:latin typeface="+mn-ea"/>
              </a:rPr>
              <a:t>。</a:t>
            </a:r>
            <a:endParaRPr lang="en-US" altLang="zh-TW" sz="1400" b="0" i="0" u="none" strike="noStrike" baseline="0" dirty="0" smtClean="0">
              <a:latin typeface="+mn-ea"/>
            </a:endParaRPr>
          </a:p>
          <a:p>
            <a:pPr marL="685800" lvl="2" indent="0">
              <a:lnSpc>
                <a:spcPct val="100000"/>
              </a:lnSpc>
              <a:buNone/>
            </a:pPr>
            <a:r>
              <a:rPr lang="zh-TW" altLang="en-US" sz="1400" b="0" i="0" u="none" strike="noStrike" baseline="0" dirty="0" smtClean="0">
                <a:latin typeface="+mn-ea"/>
              </a:rPr>
              <a:t>前項</a:t>
            </a:r>
            <a:r>
              <a:rPr lang="zh-TW" altLang="en-US" sz="1400" b="0" i="0" u="none" strike="noStrike" baseline="0" dirty="0">
                <a:latin typeface="+mn-ea"/>
              </a:rPr>
              <a:t>第一款至第四款之未遂犯罰之。</a:t>
            </a:r>
            <a:endParaRPr lang="en-US" altLang="zh-TW" sz="1400" b="0" i="0" u="none" strike="noStrike" baseline="0" dirty="0">
              <a:latin typeface="+mn-ea"/>
            </a:endParaRPr>
          </a:p>
          <a:p>
            <a:pPr marL="685800" lvl="2" indent="0">
              <a:lnSpc>
                <a:spcPct val="100000"/>
              </a:lnSpc>
              <a:buNone/>
            </a:pPr>
            <a:r>
              <a:rPr lang="zh-TW" altLang="en-US" sz="1400" b="1" i="0" u="none" strike="noStrike" baseline="0" dirty="0">
                <a:latin typeface="+mn-ea"/>
              </a:rPr>
              <a:t>* 第 </a:t>
            </a:r>
            <a:r>
              <a:rPr lang="en-US" altLang="zh-TW" sz="1400" b="1" i="0" u="none" strike="noStrike" baseline="0" dirty="0">
                <a:latin typeface="+mn-ea"/>
              </a:rPr>
              <a:t>5 </a:t>
            </a:r>
            <a:r>
              <a:rPr lang="zh-TW" altLang="en-US" sz="1400" b="1" i="0" u="none" strike="noStrike" baseline="0" dirty="0">
                <a:latin typeface="+mn-ea"/>
              </a:rPr>
              <a:t>條</a:t>
            </a:r>
          </a:p>
          <a:p>
            <a:pPr marL="685800" lvl="2" indent="0">
              <a:lnSpc>
                <a:spcPct val="100000"/>
              </a:lnSpc>
              <a:buNone/>
            </a:pPr>
            <a:r>
              <a:rPr lang="zh-TW" altLang="en-US" sz="1400" b="0" i="0" u="none" strike="noStrike" baseline="0" dirty="0">
                <a:latin typeface="+mn-ea"/>
              </a:rPr>
              <a:t>   有下列行為之一者，處七年以上有期徒刑，得併科新臺幣六千</a:t>
            </a:r>
          </a:p>
          <a:p>
            <a:pPr marL="685800" lvl="2" indent="0">
              <a:lnSpc>
                <a:spcPct val="100000"/>
              </a:lnSpc>
              <a:buNone/>
            </a:pPr>
            <a:r>
              <a:rPr lang="zh-TW" altLang="en-US" sz="1400" b="0" i="0" u="none" strike="noStrike" baseline="0" dirty="0">
                <a:latin typeface="+mn-ea"/>
              </a:rPr>
              <a:t>   萬元以下罰金：</a:t>
            </a:r>
          </a:p>
          <a:p>
            <a:pPr marL="685800" lvl="2" indent="0">
              <a:lnSpc>
                <a:spcPct val="100000"/>
              </a:lnSpc>
              <a:buNone/>
            </a:pPr>
            <a:r>
              <a:rPr lang="zh-TW" altLang="en-US" sz="1400" b="0" i="0" u="none" strike="noStrike" baseline="0" dirty="0">
                <a:latin typeface="+mn-ea"/>
              </a:rPr>
              <a:t>   一、意圖得利，擅提或截留公款或違背法令收募稅捐或公債者</a:t>
            </a:r>
          </a:p>
          <a:p>
            <a:pPr marL="684000" lvl="2" indent="0">
              <a:lnSpc>
                <a:spcPct val="100000"/>
              </a:lnSpc>
              <a:buNone/>
            </a:pPr>
            <a:r>
              <a:rPr lang="en-US" altLang="zh-TW" sz="1400" b="0" i="0" u="none" strike="noStrike" baseline="0" dirty="0">
                <a:latin typeface="+mn-ea"/>
              </a:rPr>
              <a:t>	</a:t>
            </a:r>
            <a:r>
              <a:rPr lang="zh-TW" altLang="en-US" sz="1400" dirty="0">
                <a:latin typeface="+mn-ea"/>
              </a:rPr>
              <a:t>           </a:t>
            </a:r>
            <a:r>
              <a:rPr lang="zh-TW" altLang="en-US" sz="1400" b="0" i="0" u="none" strike="noStrike" baseline="0" dirty="0">
                <a:latin typeface="+mn-ea"/>
              </a:rPr>
              <a:t>。</a:t>
            </a:r>
          </a:p>
          <a:p>
            <a:pPr marL="685800" lvl="2" indent="0">
              <a:lnSpc>
                <a:spcPct val="100000"/>
              </a:lnSpc>
              <a:buNone/>
            </a:pPr>
            <a:r>
              <a:rPr lang="zh-TW" altLang="en-US" sz="1400" b="0" i="0" u="none" strike="noStrike" baseline="0" dirty="0">
                <a:latin typeface="+mn-ea"/>
              </a:rPr>
              <a:t>   二、利用職務上之機會，以詐術使人將本人之物或第三人之物</a:t>
            </a:r>
          </a:p>
          <a:p>
            <a:pPr marL="1028700" lvl="3" indent="0">
              <a:lnSpc>
                <a:spcPct val="100000"/>
              </a:lnSpc>
              <a:buNone/>
            </a:pPr>
            <a:r>
              <a:rPr lang="en-US" altLang="zh-TW" sz="1400" dirty="0">
                <a:latin typeface="+mn-ea"/>
              </a:rPr>
              <a:t>    </a:t>
            </a:r>
            <a:r>
              <a:rPr lang="zh-TW" altLang="en-US" sz="1400" b="0" i="0" u="none" strike="noStrike" baseline="0" dirty="0">
                <a:latin typeface="+mn-ea"/>
              </a:rPr>
              <a:t>交付者。</a:t>
            </a:r>
          </a:p>
          <a:p>
            <a:pPr marL="685800" lvl="2" indent="0">
              <a:lnSpc>
                <a:spcPct val="100000"/>
              </a:lnSpc>
              <a:buNone/>
            </a:pPr>
            <a:r>
              <a:rPr lang="zh-TW" altLang="en-US" sz="1400" b="0" i="0" u="none" strike="noStrike" baseline="0" dirty="0">
                <a:latin typeface="+mn-ea"/>
              </a:rPr>
              <a:t>   三、對於職務上之行為，要求、期約或收受賄賂或其他不正利</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益者</a:t>
            </a:r>
            <a:r>
              <a:rPr lang="zh-TW" altLang="en-US" sz="1400" b="0" i="0" u="none" strike="noStrike" baseline="0" dirty="0" smtClean="0">
                <a:latin typeface="+mn-ea"/>
              </a:rPr>
              <a:t>。</a:t>
            </a:r>
            <a:endParaRPr lang="en-US" altLang="zh-TW" sz="1400" b="0" i="0" u="none" strike="noStrike" baseline="0" dirty="0" smtClean="0">
              <a:latin typeface="+mn-ea"/>
            </a:endParaRPr>
          </a:p>
          <a:p>
            <a:pPr marL="685800" lvl="2" indent="0">
              <a:lnSpc>
                <a:spcPct val="100000"/>
              </a:lnSpc>
              <a:buNone/>
            </a:pPr>
            <a:r>
              <a:rPr lang="zh-TW" altLang="en-US" sz="1400" b="0" i="0" u="none" strike="noStrike" baseline="0" dirty="0" smtClean="0">
                <a:latin typeface="+mn-ea"/>
              </a:rPr>
              <a:t>前項</a:t>
            </a:r>
            <a:r>
              <a:rPr lang="zh-TW" altLang="en-US" sz="1400" b="0" i="0" u="none" strike="noStrike" baseline="0" dirty="0">
                <a:latin typeface="+mn-ea"/>
              </a:rPr>
              <a:t>第一款及第二款之未遂犯罰之。</a:t>
            </a:r>
            <a:endParaRPr lang="en-US" altLang="zh-TW" sz="1400" b="0" i="0" u="none" strike="noStrike" baseline="0" dirty="0">
              <a:latin typeface="+mn-ea"/>
            </a:endParaRPr>
          </a:p>
          <a:p>
            <a:pPr marL="685800" lvl="2" indent="0">
              <a:lnSpc>
                <a:spcPct val="100000"/>
              </a:lnSpc>
              <a:buNone/>
            </a:pPr>
            <a:r>
              <a:rPr lang="zh-TW" altLang="en-US" sz="1400" b="1" i="0" u="none" strike="noStrike" baseline="0" dirty="0">
                <a:latin typeface="DFLiHeiStd-W5"/>
              </a:rPr>
              <a:t>* 第 </a:t>
            </a:r>
            <a:r>
              <a:rPr lang="en-US" altLang="zh-TW" sz="1400" b="1" i="0" u="none" strike="noStrike" baseline="0" dirty="0">
                <a:latin typeface="DFLiHeiStd-W5"/>
              </a:rPr>
              <a:t>6 </a:t>
            </a:r>
            <a:r>
              <a:rPr lang="zh-TW" altLang="en-US" sz="1400" b="1" i="0" u="none" strike="noStrike" baseline="0" dirty="0">
                <a:latin typeface="DFLiHeiStd-W5"/>
              </a:rPr>
              <a:t>條</a:t>
            </a:r>
          </a:p>
          <a:p>
            <a:pPr marL="685800" lvl="2" indent="0">
              <a:lnSpc>
                <a:spcPct val="100000"/>
              </a:lnSpc>
              <a:buNone/>
            </a:pPr>
            <a:r>
              <a:rPr lang="zh-TW" altLang="en-US" sz="1400" b="0" i="0" u="none" strike="noStrike" baseline="0" dirty="0">
                <a:latin typeface="DFLiHeiStd-W3"/>
              </a:rPr>
              <a:t>   有下列行為之一，處五年以上有期徒刑，得併科新臺幣三千萬</a:t>
            </a:r>
            <a:endParaRPr lang="en-US" altLang="zh-TW" sz="1400" b="0" i="0" u="none" strike="noStrike" baseline="0" dirty="0">
              <a:latin typeface="DFLiHeiStd-W3"/>
            </a:endParaRPr>
          </a:p>
          <a:p>
            <a:pPr marL="685800" lvl="2" indent="0">
              <a:lnSpc>
                <a:spcPct val="100000"/>
              </a:lnSpc>
              <a:buNone/>
            </a:pPr>
            <a:r>
              <a:rPr lang="en-US" altLang="zh-TW" sz="1400" dirty="0">
                <a:latin typeface="DFLiHeiStd-W3"/>
              </a:rPr>
              <a:t>   </a:t>
            </a:r>
            <a:r>
              <a:rPr lang="zh-TW" altLang="en-US" sz="1400" b="0" i="0" u="none" strike="noStrike" baseline="0" dirty="0">
                <a:latin typeface="DFLiHeiStd-W3"/>
              </a:rPr>
              <a:t>元以下罰金：</a:t>
            </a:r>
          </a:p>
          <a:p>
            <a:pPr marL="685800" lvl="2" indent="0">
              <a:lnSpc>
                <a:spcPct val="100000"/>
              </a:lnSpc>
              <a:buNone/>
            </a:pPr>
            <a:r>
              <a:rPr lang="zh-TW" altLang="en-US" sz="1400" b="0" i="0" u="none" strike="noStrike" baseline="0" dirty="0">
                <a:latin typeface="DFLiHeiStd-W3"/>
              </a:rPr>
              <a:t>    一、意圖得利，抑留不發職務上應發之財物者。</a:t>
            </a:r>
          </a:p>
          <a:p>
            <a:pPr marL="685800" lvl="2" indent="0">
              <a:lnSpc>
                <a:spcPct val="100000"/>
              </a:lnSpc>
              <a:buNone/>
            </a:pPr>
            <a:r>
              <a:rPr lang="zh-TW" altLang="en-US" sz="1400" b="0" i="0" u="none" strike="noStrike" baseline="0" dirty="0">
                <a:latin typeface="DFLiHeiStd-W3"/>
              </a:rPr>
              <a:t>    二、募集款項或徵用土地、財物，從中舞弊者。</a:t>
            </a:r>
          </a:p>
          <a:p>
            <a:pPr marL="685800" lvl="2" indent="0">
              <a:lnSpc>
                <a:spcPct val="100000"/>
              </a:lnSpc>
              <a:buNone/>
            </a:pPr>
            <a:r>
              <a:rPr lang="zh-TW" altLang="en-US" sz="1400" b="0" i="0" u="none" strike="noStrike" baseline="0" dirty="0">
                <a:latin typeface="DFLiHeiStd-W3"/>
              </a:rPr>
              <a:t>    三、竊取或侵占職務上持有之非公用私有器材、財物者。</a:t>
            </a:r>
          </a:p>
          <a:p>
            <a:pPr marL="685800" lvl="2" indent="0">
              <a:lnSpc>
                <a:spcPct val="100000"/>
              </a:lnSpc>
              <a:buNone/>
            </a:pPr>
            <a:r>
              <a:rPr lang="zh-TW" altLang="en-US" sz="1400" b="0" i="0" u="none" strike="noStrike" baseline="0" dirty="0">
                <a:latin typeface="DFLiHeiStd-W3"/>
              </a:rPr>
              <a:t>    </a:t>
            </a:r>
            <a:endParaRPr lang="en-US" altLang="zh-TW" sz="1400" dirty="0">
              <a:latin typeface="+mn-ea"/>
            </a:endParaRPr>
          </a:p>
        </p:txBody>
      </p:sp>
      <p:sp>
        <p:nvSpPr>
          <p:cNvPr id="6" name="矩形 5">
            <a:extLst>
              <a:ext uri="{FF2B5EF4-FFF2-40B4-BE49-F238E27FC236}">
                <a16:creationId xmlns:a16="http://schemas.microsoft.com/office/drawing/2014/main" xmlns="" id="{3062BBCB-014B-4D95-9517-E70B9C7723F5}"/>
              </a:ext>
            </a:extLst>
          </p:cNvPr>
          <p:cNvSpPr/>
          <p:nvPr/>
        </p:nvSpPr>
        <p:spPr>
          <a:xfrm>
            <a:off x="0" y="965041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b="1" dirty="0">
              <a:solidFill>
                <a:schemeClr val="tx1"/>
              </a:solidFill>
            </a:endParaRPr>
          </a:p>
        </p:txBody>
      </p:sp>
      <p:sp>
        <p:nvSpPr>
          <p:cNvPr id="7" name="文字方塊 22">
            <a:extLst>
              <a:ext uri="{FF2B5EF4-FFF2-40B4-BE49-F238E27FC236}">
                <a16:creationId xmlns:a16="http://schemas.microsoft.com/office/drawing/2014/main" xmlns="" id="{BE95D0F4-9652-4EB1-BE82-07CA4BBDDDA6}"/>
              </a:ext>
            </a:extLst>
          </p:cNvPr>
          <p:cNvSpPr txBox="1">
            <a:spLocks noChangeArrowheads="1"/>
          </p:cNvSpPr>
          <p:nvPr/>
        </p:nvSpPr>
        <p:spPr bwMode="auto">
          <a:xfrm>
            <a:off x="3325812" y="9644856"/>
            <a:ext cx="404279" cy="347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21</a:t>
            </a:r>
            <a:endParaRPr lang="zh-TW" altLang="en-US" sz="1600" dirty="0">
              <a:latin typeface="Impact" panose="020B0806030902050204" pitchFamily="34" charset="0"/>
            </a:endParaRPr>
          </a:p>
        </p:txBody>
      </p:sp>
      <p:pic>
        <p:nvPicPr>
          <p:cNvPr id="8" name="圖片 7" descr="C:\Users\linhome\Desktop\S__2801667.png"/>
          <p:cNvPicPr/>
          <p:nvPr/>
        </p:nvPicPr>
        <p:blipFill rotWithShape="1">
          <a:blip r:embed="rId2" cstate="print">
            <a:extLst>
              <a:ext uri="{28A0092B-C50C-407E-A947-70E740481C1C}">
                <a14:useLocalDpi xmlns:a14="http://schemas.microsoft.com/office/drawing/2010/main" val="0"/>
              </a:ext>
            </a:extLst>
          </a:blip>
          <a:srcRect l="36648" t="38570" r="37770" b="36216"/>
          <a:stretch/>
        </p:blipFill>
        <p:spPr bwMode="auto">
          <a:xfrm>
            <a:off x="23521" y="-2258"/>
            <a:ext cx="1100944" cy="1075408"/>
          </a:xfrm>
          <a:prstGeom prst="rect">
            <a:avLst/>
          </a:prstGeom>
          <a:solidFill>
            <a:schemeClr val="bg1"/>
          </a:solid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435531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5DB810C2-2379-4EB7-B5A2-56371DBA70DA}"/>
              </a:ext>
            </a:extLst>
          </p:cNvPr>
          <p:cNvSpPr>
            <a:spLocks noGrp="1"/>
          </p:cNvSpPr>
          <p:nvPr>
            <p:ph type="title"/>
          </p:nvPr>
        </p:nvSpPr>
        <p:spPr>
          <a:xfrm>
            <a:off x="0" y="0"/>
            <a:ext cx="6858000" cy="1073150"/>
          </a:xfrm>
          <a:solidFill>
            <a:schemeClr val="bg2"/>
          </a:solidFill>
        </p:spPr>
        <p:txBody>
          <a:bodyPr/>
          <a:lstStyle/>
          <a:p>
            <a:pPr algn="ctr"/>
            <a:r>
              <a:rPr lang="zh-TW" altLang="en-US" sz="2800" dirty="0" smtClean="0">
                <a:latin typeface="+mj-ea"/>
              </a:rPr>
              <a:t>貪污</a:t>
            </a:r>
            <a:r>
              <a:rPr lang="zh-TW" altLang="en-US" sz="2800" dirty="0">
                <a:latin typeface="+mj-ea"/>
              </a:rPr>
              <a:t>治罪條例</a:t>
            </a:r>
          </a:p>
        </p:txBody>
      </p:sp>
      <p:sp>
        <p:nvSpPr>
          <p:cNvPr id="3" name="內容版面配置區 2">
            <a:extLst>
              <a:ext uri="{FF2B5EF4-FFF2-40B4-BE49-F238E27FC236}">
                <a16:creationId xmlns:a16="http://schemas.microsoft.com/office/drawing/2014/main" xmlns="" id="{10074A5E-1E95-4338-92CD-8D4794DD7ACD}"/>
              </a:ext>
            </a:extLst>
          </p:cNvPr>
          <p:cNvSpPr>
            <a:spLocks noGrp="1"/>
          </p:cNvSpPr>
          <p:nvPr>
            <p:ph idx="1"/>
          </p:nvPr>
        </p:nvSpPr>
        <p:spPr>
          <a:xfrm>
            <a:off x="471488" y="1348740"/>
            <a:ext cx="5915025" cy="3074979"/>
          </a:xfrm>
        </p:spPr>
        <p:txBody>
          <a:bodyPr/>
          <a:lstStyle/>
          <a:p>
            <a:pPr marL="1074738" lvl="2" indent="-388938">
              <a:lnSpc>
                <a:spcPct val="100000"/>
              </a:lnSpc>
              <a:buNone/>
            </a:pPr>
            <a:r>
              <a:rPr lang="zh-TW" altLang="en-US" sz="1400" dirty="0">
                <a:latin typeface="DFLiHeiStd-W3"/>
              </a:rPr>
              <a:t>四、對於主管或監督之事務，明知違背法律、法律授權之</a:t>
            </a:r>
            <a:r>
              <a:rPr lang="zh-TW" altLang="en-US" sz="1400" dirty="0" smtClean="0">
                <a:latin typeface="DFLiHeiStd-W3"/>
              </a:rPr>
              <a:t>法規</a:t>
            </a:r>
            <a:r>
              <a:rPr lang="zh-TW" altLang="en-US" sz="1400" dirty="0">
                <a:latin typeface="DFLiHeiStd-W3"/>
              </a:rPr>
              <a:t>命令、職權命令、自治條例、自治規則、委辦規   則</a:t>
            </a:r>
            <a:r>
              <a:rPr lang="zh-TW" altLang="en-US" sz="1400" dirty="0" smtClean="0">
                <a:latin typeface="DFLiHeiStd-W3"/>
              </a:rPr>
              <a:t>或其他</a:t>
            </a:r>
            <a:r>
              <a:rPr lang="zh-TW" altLang="en-US" sz="1400" dirty="0">
                <a:latin typeface="DFLiHeiStd-W3"/>
              </a:rPr>
              <a:t>對多數不特定人民就一般事項所作對外發生法律</a:t>
            </a:r>
            <a:r>
              <a:rPr lang="zh-TW" altLang="en-US" sz="1400" dirty="0" smtClean="0">
                <a:latin typeface="DFLiHeiStd-W3"/>
              </a:rPr>
              <a:t>效果</a:t>
            </a:r>
            <a:r>
              <a:rPr lang="zh-TW" altLang="en-US" sz="1400" dirty="0">
                <a:latin typeface="DFLiHeiStd-W3"/>
              </a:rPr>
              <a:t>之規定，直接或間接圖自己或其他私人不法利益，</a:t>
            </a:r>
            <a:r>
              <a:rPr lang="zh-TW" altLang="en-US" sz="1400" dirty="0" smtClean="0">
                <a:latin typeface="DFLiHeiStd-W3"/>
              </a:rPr>
              <a:t>因而</a:t>
            </a:r>
            <a:r>
              <a:rPr lang="zh-TW" altLang="en-US" sz="1400" dirty="0">
                <a:latin typeface="DFLiHeiStd-W3"/>
              </a:rPr>
              <a:t>獲得利益者</a:t>
            </a:r>
            <a:r>
              <a:rPr lang="zh-TW" altLang="en-US" sz="1400" dirty="0" smtClean="0">
                <a:latin typeface="DFLiHeiStd-W3"/>
              </a:rPr>
              <a:t>。</a:t>
            </a:r>
            <a:endParaRPr lang="en-US" altLang="zh-TW" sz="1400" b="0" i="0" u="none" strike="noStrike" baseline="0" dirty="0" smtClean="0">
              <a:latin typeface="+mn-ea"/>
            </a:endParaRPr>
          </a:p>
          <a:p>
            <a:pPr marL="685800" lvl="2" indent="0">
              <a:lnSpc>
                <a:spcPct val="100000"/>
              </a:lnSpc>
              <a:buNone/>
            </a:pPr>
            <a:r>
              <a:rPr lang="zh-TW" altLang="en-US" sz="1400" b="0" i="0" u="none" strike="noStrike" baseline="0" dirty="0" smtClean="0">
                <a:latin typeface="+mn-ea"/>
              </a:rPr>
              <a:t>五</a:t>
            </a:r>
            <a:r>
              <a:rPr lang="zh-TW" altLang="en-US" sz="1400" b="0" i="0" u="none" strike="noStrike" baseline="0" dirty="0">
                <a:latin typeface="+mn-ea"/>
              </a:rPr>
              <a:t>、對於非主管或監督之事務，明知違背法律、法律授權之法規</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命令、職權命令、自治條例、自治規則、委辦規則或其他對</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多數不特定人民就一般事項作對外發生法律效果之規定，利</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用職權機會或身分圖自己或其他私人不法利益，因而獲得利</a:t>
            </a:r>
            <a:endParaRPr lang="en-US" altLang="zh-TW" sz="1400" b="0" i="0" u="none" strike="noStrike" baseline="0" dirty="0">
              <a:latin typeface="+mn-ea"/>
            </a:endParaRPr>
          </a:p>
          <a:p>
            <a:pPr marL="685800" lvl="2" indent="0">
              <a:lnSpc>
                <a:spcPct val="100000"/>
              </a:lnSpc>
              <a:buNone/>
            </a:pPr>
            <a:r>
              <a:rPr lang="en-US" altLang="zh-TW" sz="1400" dirty="0">
                <a:latin typeface="+mn-ea"/>
              </a:rPr>
              <a:t>        </a:t>
            </a:r>
            <a:r>
              <a:rPr lang="zh-TW" altLang="en-US" sz="1400" b="0" i="0" u="none" strike="noStrike" baseline="0" dirty="0">
                <a:latin typeface="+mn-ea"/>
              </a:rPr>
              <a:t>益者。</a:t>
            </a:r>
            <a:endParaRPr lang="en-US" altLang="zh-TW" sz="1400" b="0" i="0" u="none" strike="noStrike" baseline="0" dirty="0">
              <a:latin typeface="+mn-ea"/>
            </a:endParaRPr>
          </a:p>
          <a:p>
            <a:pPr marL="685800" lvl="2" indent="0">
              <a:lnSpc>
                <a:spcPct val="100000"/>
              </a:lnSpc>
              <a:buNone/>
            </a:pPr>
            <a:r>
              <a:rPr lang="zh-TW" altLang="en-US" sz="1400" b="0" i="0" u="none" strike="noStrike" baseline="0" dirty="0">
                <a:latin typeface="+mn-ea"/>
              </a:rPr>
              <a:t>前項第一款至第三款之未遂犯罰之。</a:t>
            </a:r>
            <a:endParaRPr lang="en-US" altLang="zh-TW" sz="1400" b="0" i="0" u="none" strike="noStrike" baseline="0" dirty="0">
              <a:latin typeface="+mn-ea"/>
            </a:endParaRPr>
          </a:p>
          <a:p>
            <a:pPr marL="1371600" lvl="4" indent="0">
              <a:lnSpc>
                <a:spcPct val="100000"/>
              </a:lnSpc>
              <a:buNone/>
            </a:pPr>
            <a:endParaRPr lang="en-US" altLang="zh-TW" sz="1400" dirty="0">
              <a:latin typeface="+mn-ea"/>
            </a:endParaRPr>
          </a:p>
          <a:p>
            <a:pPr marL="1371600" lvl="4" indent="0">
              <a:lnSpc>
                <a:spcPct val="100000"/>
              </a:lnSpc>
              <a:buNone/>
            </a:pPr>
            <a:endParaRPr lang="en-US" altLang="zh-TW" sz="1400" dirty="0">
              <a:latin typeface="+mn-ea"/>
            </a:endParaRPr>
          </a:p>
          <a:p>
            <a:pPr marL="342900" lvl="1" indent="0">
              <a:lnSpc>
                <a:spcPct val="100000"/>
              </a:lnSpc>
              <a:buNone/>
            </a:pPr>
            <a:endParaRPr lang="zh-TW" altLang="en-US" sz="1400" b="0" i="0" u="none" strike="noStrike" baseline="0" dirty="0">
              <a:latin typeface="+mn-ea"/>
            </a:endParaRPr>
          </a:p>
        </p:txBody>
      </p:sp>
      <p:sp>
        <p:nvSpPr>
          <p:cNvPr id="6" name="矩形 5">
            <a:extLst>
              <a:ext uri="{FF2B5EF4-FFF2-40B4-BE49-F238E27FC236}">
                <a16:creationId xmlns:a16="http://schemas.microsoft.com/office/drawing/2014/main" xmlns="" id="{AF9580EB-E17B-44EA-9F35-3A01520480AE}"/>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b="1" dirty="0">
              <a:solidFill>
                <a:schemeClr val="tx1"/>
              </a:solidFill>
            </a:endParaRPr>
          </a:p>
        </p:txBody>
      </p:sp>
      <p:sp>
        <p:nvSpPr>
          <p:cNvPr id="7" name="文字方塊 22">
            <a:extLst>
              <a:ext uri="{FF2B5EF4-FFF2-40B4-BE49-F238E27FC236}">
                <a16:creationId xmlns:a16="http://schemas.microsoft.com/office/drawing/2014/main" xmlns="" id="{9974AFCF-3B90-448C-A7EA-ACB98AC350CD}"/>
              </a:ext>
            </a:extLst>
          </p:cNvPr>
          <p:cNvSpPr txBox="1">
            <a:spLocks noChangeArrowheads="1"/>
          </p:cNvSpPr>
          <p:nvPr/>
        </p:nvSpPr>
        <p:spPr bwMode="auto">
          <a:xfrm>
            <a:off x="3325812" y="9644856"/>
            <a:ext cx="404279" cy="347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22</a:t>
            </a:r>
            <a:endParaRPr lang="zh-TW" altLang="en-US" sz="1600" dirty="0">
              <a:latin typeface="Impact" panose="020B0806030902050204" pitchFamily="34"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1797521768"/>
              </p:ext>
            </p:extLst>
          </p:nvPr>
        </p:nvGraphicFramePr>
        <p:xfrm>
          <a:off x="11392" y="4858289"/>
          <a:ext cx="6835215" cy="3863340"/>
        </p:xfrm>
        <a:graphic>
          <a:graphicData uri="http://schemas.openxmlformats.org/drawingml/2006/table">
            <a:tbl>
              <a:tblPr firstRow="1" bandRow="1">
                <a:tableStyleId>{5C22544A-7EE6-4342-B048-85BDC9FD1C3A}</a:tableStyleId>
              </a:tblPr>
              <a:tblGrid>
                <a:gridCol w="1718554"/>
                <a:gridCol w="3657600"/>
                <a:gridCol w="1459061"/>
              </a:tblGrid>
              <a:tr h="216380">
                <a:tc>
                  <a:txBody>
                    <a:bodyPr/>
                    <a:lstStyle/>
                    <a:p>
                      <a:r>
                        <a:rPr lang="zh-TW" altLang="en-US" dirty="0" smtClean="0"/>
                        <a:t>法條</a:t>
                      </a:r>
                      <a:endParaRPr lang="zh-TW" altLang="en-US" dirty="0"/>
                    </a:p>
                  </a:txBody>
                  <a:tcPr/>
                </a:tc>
                <a:tc>
                  <a:txBody>
                    <a:bodyPr/>
                    <a:lstStyle/>
                    <a:p>
                      <a:r>
                        <a:rPr lang="zh-TW" altLang="en-US" dirty="0" smtClean="0"/>
                        <a:t>適用行為</a:t>
                      </a:r>
                      <a:endParaRPr lang="zh-TW" altLang="en-US" dirty="0"/>
                    </a:p>
                  </a:txBody>
                  <a:tcPr/>
                </a:tc>
                <a:tc>
                  <a:txBody>
                    <a:bodyPr/>
                    <a:lstStyle/>
                    <a:p>
                      <a:r>
                        <a:rPr lang="zh-TW" altLang="en-US" dirty="0" smtClean="0"/>
                        <a:t>法律效果</a:t>
                      </a:r>
                      <a:endParaRPr lang="zh-TW" altLang="en-US" dirty="0"/>
                    </a:p>
                  </a:txBody>
                  <a:tcPr/>
                </a:tc>
              </a:tr>
              <a:tr h="370840">
                <a:tc>
                  <a:txBody>
                    <a:bodyPr/>
                    <a:lstStyle/>
                    <a:p>
                      <a:r>
                        <a:rPr lang="zh-TW" altLang="en-US" sz="1200" dirty="0" smtClean="0"/>
                        <a:t>第</a:t>
                      </a:r>
                      <a:r>
                        <a:rPr lang="en-US" altLang="zh-TW" sz="1200" dirty="0" smtClean="0"/>
                        <a:t>4</a:t>
                      </a:r>
                      <a:r>
                        <a:rPr lang="zh-TW" altLang="en-US" sz="1200" dirty="0" smtClean="0"/>
                        <a:t>條</a:t>
                      </a:r>
                      <a:r>
                        <a:rPr lang="en-US" altLang="zh-TW" sz="1200" dirty="0" smtClean="0"/>
                        <a:t>(</a:t>
                      </a:r>
                      <a:r>
                        <a:rPr lang="zh-TW" altLang="en-US" sz="1200" dirty="0" smtClean="0"/>
                        <a:t>重度貪污行為</a:t>
                      </a:r>
                      <a:r>
                        <a:rPr lang="en-US" altLang="zh-TW" sz="1200" dirty="0" smtClean="0"/>
                        <a:t>)</a:t>
                      </a:r>
                      <a:endParaRPr lang="zh-TW" altLang="en-US" sz="1200" dirty="0"/>
                    </a:p>
                  </a:txBody>
                  <a:tcPr/>
                </a:tc>
                <a:tc>
                  <a:txBody>
                    <a:bodyPr/>
                    <a:lstStyle/>
                    <a:p>
                      <a:r>
                        <a:rPr lang="en-US" altLang="zh-TW" sz="1200" dirty="0" smtClean="0"/>
                        <a:t>1</a:t>
                      </a:r>
                      <a:r>
                        <a:rPr lang="zh-TW" altLang="en-US" sz="1200" dirty="0" smtClean="0"/>
                        <a:t>、竊取或侵占公用或公有器材、財物。</a:t>
                      </a:r>
                      <a:endParaRPr lang="en-US" altLang="zh-TW" sz="1200" dirty="0" smtClean="0"/>
                    </a:p>
                    <a:p>
                      <a:r>
                        <a:rPr lang="en-US" altLang="zh-TW" sz="1200" dirty="0" smtClean="0"/>
                        <a:t>2</a:t>
                      </a:r>
                      <a:r>
                        <a:rPr lang="zh-TW" altLang="en-US" sz="1200" dirty="0" smtClean="0"/>
                        <a:t>、藉勢或藉端勒索、勒徵、強占或強募財物。</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3</a:t>
                      </a:r>
                      <a:r>
                        <a:rPr lang="zh-TW" altLang="en-US" sz="1200" dirty="0" smtClean="0"/>
                        <a:t>、建築或經辦公用工程或購辦公用器材、物品，浮報價額、 數量、收取回扣。</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4</a:t>
                      </a:r>
                      <a:r>
                        <a:rPr lang="zh-TW" altLang="en-US" sz="1200" dirty="0" smtClean="0"/>
                        <a:t>、以公用運輸工具裝運違禁物品或漏稅物品。</a:t>
                      </a:r>
                      <a:endParaRPr lang="en-US" altLang="zh-TW" sz="1200" dirty="0" smtClean="0"/>
                    </a:p>
                    <a:p>
                      <a:r>
                        <a:rPr lang="en-US" altLang="zh-TW" sz="1200" dirty="0" smtClean="0"/>
                        <a:t>5</a:t>
                      </a:r>
                      <a:r>
                        <a:rPr lang="zh-TW" altLang="en-US" sz="1200" dirty="0" smtClean="0"/>
                        <a:t>、對於違背職務之行為，要求、期約或收受賄賂或其他不正利益</a:t>
                      </a:r>
                      <a:r>
                        <a:rPr lang="en-US" altLang="zh-TW" sz="1200" dirty="0" smtClean="0"/>
                        <a:t>(</a:t>
                      </a:r>
                      <a:r>
                        <a:rPr lang="zh-TW" altLang="en-US" sz="1200" dirty="0" smtClean="0"/>
                        <a:t>不含未遂行為</a:t>
                      </a:r>
                      <a:r>
                        <a:rPr lang="en-US" altLang="zh-TW" sz="1200" dirty="0" smtClean="0"/>
                        <a:t>)</a:t>
                      </a:r>
                      <a:r>
                        <a:rPr lang="zh-TW" altLang="en-US" sz="1200" dirty="0" smtClean="0"/>
                        <a:t>。</a:t>
                      </a:r>
                      <a:endParaRPr lang="zh-TW" altLang="en-US" sz="1200" dirty="0"/>
                    </a:p>
                  </a:txBody>
                  <a:tcPr/>
                </a:tc>
                <a:tc>
                  <a:txBody>
                    <a:bodyPr/>
                    <a:lstStyle/>
                    <a:p>
                      <a:r>
                        <a:rPr lang="zh-TW" altLang="en-US" sz="1200" dirty="0" smtClean="0"/>
                        <a:t>無期徒刑或十年以上有期徒刑，得併科新台幣一億元以下罰金。</a:t>
                      </a:r>
                      <a:endParaRPr lang="zh-TW" altLang="en-US" sz="1200" dirty="0"/>
                    </a:p>
                  </a:txBody>
                  <a:tcPr/>
                </a:tc>
              </a:tr>
              <a:tr h="370840">
                <a:tc>
                  <a:txBody>
                    <a:bodyPr/>
                    <a:lstStyle/>
                    <a:p>
                      <a:r>
                        <a:rPr lang="zh-TW" altLang="en-US" sz="1200" dirty="0" smtClean="0"/>
                        <a:t>第</a:t>
                      </a:r>
                      <a:r>
                        <a:rPr lang="en-US" altLang="zh-TW" sz="1200" dirty="0" smtClean="0"/>
                        <a:t>5</a:t>
                      </a:r>
                      <a:r>
                        <a:rPr lang="zh-TW" altLang="en-US" sz="1200" dirty="0" smtClean="0"/>
                        <a:t>條</a:t>
                      </a:r>
                      <a:r>
                        <a:rPr lang="en-US" altLang="zh-TW" sz="1200" dirty="0" smtClean="0"/>
                        <a:t>(</a:t>
                      </a:r>
                      <a:r>
                        <a:rPr lang="zh-TW" altLang="en-US" sz="1200" dirty="0" smtClean="0"/>
                        <a:t>中度貪污行為</a:t>
                      </a:r>
                      <a:r>
                        <a:rPr lang="en-US" altLang="zh-TW" sz="1200" dirty="0" smtClean="0"/>
                        <a:t>)</a:t>
                      </a:r>
                      <a:endParaRPr lang="zh-TW" altLang="en-US" sz="1200" dirty="0"/>
                    </a:p>
                  </a:txBody>
                  <a:tcPr/>
                </a:tc>
                <a:tc>
                  <a:txBody>
                    <a:bodyPr/>
                    <a:lstStyle/>
                    <a:p>
                      <a:r>
                        <a:rPr lang="en-US" altLang="zh-TW" sz="1200" dirty="0" smtClean="0"/>
                        <a:t>1</a:t>
                      </a:r>
                      <a:r>
                        <a:rPr lang="zh-TW" altLang="en-US" sz="1200" dirty="0" smtClean="0"/>
                        <a:t>、擅提或截留公款或違背法令收募稅捐或公債。</a:t>
                      </a:r>
                      <a:endParaRPr lang="en-US" altLang="zh-TW" sz="1200" dirty="0" smtClean="0"/>
                    </a:p>
                    <a:p>
                      <a:r>
                        <a:rPr lang="en-US" altLang="zh-TW" sz="1200" dirty="0" smtClean="0"/>
                        <a:t>2</a:t>
                      </a:r>
                      <a:r>
                        <a:rPr lang="zh-TW" altLang="en-US" sz="1200" dirty="0" smtClean="0"/>
                        <a:t>、利用職務上之機會詐取財物。</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3</a:t>
                      </a:r>
                      <a:r>
                        <a:rPr lang="zh-TW" altLang="en-US" sz="1200" dirty="0" smtClean="0"/>
                        <a:t>、對於職務上之行為，要求、期約或收受賄賂</a:t>
                      </a:r>
                      <a:r>
                        <a:rPr lang="en-US" altLang="zh-TW" sz="1200" dirty="0" smtClean="0"/>
                        <a:t>(</a:t>
                      </a:r>
                      <a:r>
                        <a:rPr lang="zh-TW" altLang="en-US" sz="1200" dirty="0" smtClean="0"/>
                        <a:t>不含未遂行為</a:t>
                      </a:r>
                      <a:r>
                        <a:rPr lang="en-US" altLang="zh-TW" sz="1200" dirty="0" smtClean="0"/>
                        <a:t>)</a:t>
                      </a:r>
                      <a:r>
                        <a:rPr lang="zh-TW" altLang="en-US" sz="1200" dirty="0" smtClean="0"/>
                        <a:t>。</a:t>
                      </a:r>
                      <a:endParaRPr lang="zh-TW" altLang="en-US" sz="1200" dirty="0"/>
                    </a:p>
                  </a:txBody>
                  <a:tcPr/>
                </a:tc>
                <a:tc>
                  <a:txBody>
                    <a:bodyPr/>
                    <a:lstStyle/>
                    <a:p>
                      <a:r>
                        <a:rPr lang="zh-TW" altLang="en-US" sz="1200" dirty="0" smtClean="0"/>
                        <a:t>七年以上有期徒刑，得併科新臺幣六千萬元以下罰金。</a:t>
                      </a:r>
                      <a:endParaRPr lang="zh-TW" altLang="en-US" sz="1200" dirty="0"/>
                    </a:p>
                  </a:txBody>
                  <a:tcPr/>
                </a:tc>
              </a:tr>
              <a:tr h="370840">
                <a:tc>
                  <a:txBody>
                    <a:bodyPr/>
                    <a:lstStyle/>
                    <a:p>
                      <a:r>
                        <a:rPr lang="zh-TW" altLang="en-US" sz="1200" dirty="0" smtClean="0"/>
                        <a:t>第</a:t>
                      </a:r>
                      <a:r>
                        <a:rPr lang="en-US" altLang="zh-TW" sz="1200" dirty="0" smtClean="0"/>
                        <a:t>6</a:t>
                      </a:r>
                      <a:r>
                        <a:rPr lang="zh-TW" altLang="en-US" sz="1200" dirty="0" smtClean="0"/>
                        <a:t>條</a:t>
                      </a:r>
                      <a:r>
                        <a:rPr lang="en-US" altLang="zh-TW" sz="1200" dirty="0" smtClean="0"/>
                        <a:t>(</a:t>
                      </a:r>
                      <a:r>
                        <a:rPr lang="zh-TW" altLang="en-US" sz="1200" dirty="0" smtClean="0"/>
                        <a:t>輕度貪污行為</a:t>
                      </a:r>
                      <a:r>
                        <a:rPr lang="en-US" altLang="zh-TW" sz="1200" dirty="0" smtClean="0"/>
                        <a:t>)</a:t>
                      </a:r>
                      <a:endParaRPr lang="zh-TW" altLang="en-US" sz="1200" dirty="0"/>
                    </a:p>
                  </a:txBody>
                  <a:tcPr/>
                </a:tc>
                <a:tc>
                  <a:txBody>
                    <a:bodyPr/>
                    <a:lstStyle/>
                    <a:p>
                      <a:r>
                        <a:rPr lang="en-US" altLang="zh-TW" sz="1200" dirty="0" smtClean="0"/>
                        <a:t>1</a:t>
                      </a:r>
                      <a:r>
                        <a:rPr lang="zh-TW" altLang="en-US" sz="1200" dirty="0" smtClean="0"/>
                        <a:t>、抑留不發職務上應發之財物。</a:t>
                      </a:r>
                      <a:endParaRPr lang="en-US" altLang="zh-TW" sz="1200" dirty="0" smtClean="0"/>
                    </a:p>
                    <a:p>
                      <a:r>
                        <a:rPr lang="en-US" altLang="zh-TW" sz="1200" dirty="0" smtClean="0"/>
                        <a:t>2</a:t>
                      </a:r>
                      <a:r>
                        <a:rPr lang="zh-TW" altLang="en-US" sz="1200" dirty="0" smtClean="0"/>
                        <a:t>、募集款項或徵用土地、財物，從中舞弊。</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3</a:t>
                      </a:r>
                      <a:r>
                        <a:rPr lang="zh-TW" altLang="en-US" sz="1200" dirty="0" smtClean="0"/>
                        <a:t>、竊取或侵占職務上持有之非公用私有器材、財物。</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4</a:t>
                      </a:r>
                      <a:r>
                        <a:rPr lang="zh-TW" altLang="en-US" sz="1200" dirty="0" smtClean="0"/>
                        <a:t>、對於主管或監督之事務圖利自己或他人</a:t>
                      </a:r>
                      <a:r>
                        <a:rPr lang="en-US" altLang="zh-TW" sz="1200" dirty="0" smtClean="0"/>
                        <a:t>(</a:t>
                      </a:r>
                      <a:r>
                        <a:rPr lang="zh-TW" altLang="en-US" sz="1200" dirty="0" smtClean="0"/>
                        <a:t>不含未遂行為</a:t>
                      </a:r>
                      <a:r>
                        <a:rPr lang="en-US" altLang="zh-TW" sz="1200" dirty="0" smtClean="0"/>
                        <a:t>)</a:t>
                      </a:r>
                      <a:r>
                        <a:rPr lang="zh-TW" altLang="en-US" sz="1200" dirty="0" smtClean="0"/>
                        <a:t>。</a:t>
                      </a:r>
                      <a:endParaRPr lang="en-US" altLang="zh-TW" sz="1200" dirty="0" smtClean="0"/>
                    </a:p>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TW" sz="1200" dirty="0" smtClean="0"/>
                        <a:t>5</a:t>
                      </a:r>
                      <a:r>
                        <a:rPr lang="zh-TW" altLang="en-US" sz="1200" dirty="0" smtClean="0"/>
                        <a:t>、對於非主管或監督之事務圖利自己或他人</a:t>
                      </a:r>
                      <a:r>
                        <a:rPr lang="en-US" altLang="zh-TW" sz="1200" dirty="0" smtClean="0"/>
                        <a:t>(</a:t>
                      </a:r>
                      <a:r>
                        <a:rPr lang="zh-TW" altLang="en-US" sz="1200" dirty="0" smtClean="0"/>
                        <a:t>不含未遂行為</a:t>
                      </a:r>
                      <a:r>
                        <a:rPr lang="en-US" altLang="zh-TW" sz="1200" dirty="0" smtClean="0"/>
                        <a:t>)</a:t>
                      </a:r>
                      <a:r>
                        <a:rPr lang="zh-TW" altLang="en-US" sz="1200" dirty="0" smtClean="0"/>
                        <a:t>。</a:t>
                      </a:r>
                      <a:endParaRPr lang="zh-TW" altLang="en-US" sz="1200" dirty="0"/>
                    </a:p>
                  </a:txBody>
                  <a:tcPr/>
                </a:tc>
                <a:tc>
                  <a:txBody>
                    <a:bodyPr/>
                    <a:lstStyle/>
                    <a:p>
                      <a:r>
                        <a:rPr lang="zh-TW" altLang="en-US" sz="1200" dirty="0" smtClean="0"/>
                        <a:t>五年以上有期徒刑，得併科新臺幣三千萬元以下罰金。</a:t>
                      </a:r>
                      <a:endParaRPr lang="zh-TW" altLang="en-US" sz="1200" dirty="0"/>
                    </a:p>
                  </a:txBody>
                  <a:tcPr/>
                </a:tc>
              </a:tr>
            </a:tbl>
          </a:graphicData>
        </a:graphic>
      </p:graphicFrame>
      <p:sp>
        <p:nvSpPr>
          <p:cNvPr id="9" name="標題 1">
            <a:extLst>
              <a:ext uri="{FF2B5EF4-FFF2-40B4-BE49-F238E27FC236}">
                <a16:creationId xmlns:a16="http://schemas.microsoft.com/office/drawing/2014/main" xmlns="" id="{A81D279D-2743-472C-8171-7B3F54187A0D}"/>
              </a:ext>
            </a:extLst>
          </p:cNvPr>
          <p:cNvSpPr txBox="1">
            <a:spLocks/>
          </p:cNvSpPr>
          <p:nvPr/>
        </p:nvSpPr>
        <p:spPr bwMode="auto">
          <a:xfrm>
            <a:off x="48233" y="3968999"/>
            <a:ext cx="5915025" cy="847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2pPr>
            <a:lvl3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3pPr>
            <a:lvl4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4pPr>
            <a:lvl5pPr algn="l" defTabSz="685800" rtl="0" eaLnBrk="0" fontAlgn="base" hangingPunct="0">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5pPr>
            <a:lvl6pPr marL="4572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6pPr>
            <a:lvl7pPr marL="9144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7pPr>
            <a:lvl8pPr marL="13716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8pPr>
            <a:lvl9pPr marL="1828800" algn="l" defTabSz="685800" rtl="0" fontAlgn="base">
              <a:lnSpc>
                <a:spcPct val="90000"/>
              </a:lnSpc>
              <a:spcBef>
                <a:spcPct val="0"/>
              </a:spcBef>
              <a:spcAft>
                <a:spcPct val="0"/>
              </a:spcAft>
              <a:defRPr sz="3300">
                <a:solidFill>
                  <a:schemeClr val="tx1"/>
                </a:solidFill>
                <a:latin typeface="Arial" panose="020B0604020202020204" pitchFamily="34" charset="0"/>
                <a:ea typeface="微軟正黑體" panose="020B0604030504040204" pitchFamily="34" charset="-120"/>
              </a:defRPr>
            </a:lvl9pPr>
          </a:lstStyle>
          <a:p>
            <a:r>
              <a:rPr lang="zh-TW" altLang="en-US" dirty="0" smtClean="0"/>
              <a:t>刑度之比較</a:t>
            </a:r>
            <a:endParaRPr lang="zh-TW" altLang="en-US" dirty="0"/>
          </a:p>
        </p:txBody>
      </p:sp>
    </p:spTree>
    <p:extLst>
      <p:ext uri="{BB962C8B-B14F-4D97-AF65-F5344CB8AC3E}">
        <p14:creationId xmlns:p14="http://schemas.microsoft.com/office/powerpoint/2010/main" val="34458515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45135CDB-421B-4C4B-9757-D55156B32616}"/>
              </a:ext>
            </a:extLst>
          </p:cNvPr>
          <p:cNvSpPr>
            <a:spLocks noGrp="1"/>
          </p:cNvSpPr>
          <p:nvPr>
            <p:ph type="title"/>
          </p:nvPr>
        </p:nvSpPr>
        <p:spPr>
          <a:xfrm>
            <a:off x="0" y="0"/>
            <a:ext cx="6858000" cy="1073151"/>
          </a:xfrm>
          <a:solidFill>
            <a:schemeClr val="bg2"/>
          </a:solidFill>
        </p:spPr>
        <p:txBody>
          <a:bodyPr/>
          <a:lstStyle/>
          <a:p>
            <a:pPr marL="342900" lvl="1" indent="0" algn="ctr"/>
            <a:r>
              <a:rPr lang="zh-TW" altLang="en-US" sz="2800" i="0" u="none" strike="noStrike" baseline="0" dirty="0" smtClean="0">
                <a:latin typeface="+mj-ea"/>
                <a:ea typeface="+mj-ea"/>
              </a:rPr>
              <a:t>刑法</a:t>
            </a:r>
            <a:r>
              <a:rPr lang="zh-TW" altLang="en-US" sz="2800" i="0" u="none" strike="noStrike" baseline="0" dirty="0">
                <a:latin typeface="+mj-ea"/>
                <a:ea typeface="+mj-ea"/>
              </a:rPr>
              <a:t>第 二 編 分則</a:t>
            </a:r>
            <a:br>
              <a:rPr lang="zh-TW" altLang="en-US" sz="2800" i="0" u="none" strike="noStrike" baseline="0" dirty="0">
                <a:latin typeface="+mj-ea"/>
                <a:ea typeface="+mj-ea"/>
              </a:rPr>
            </a:br>
            <a:r>
              <a:rPr lang="zh-TW" altLang="en-US" sz="2800" i="0" dirty="0">
                <a:solidFill>
                  <a:srgbClr val="000000"/>
                </a:solidFill>
                <a:effectLst/>
                <a:latin typeface="+mj-ea"/>
                <a:ea typeface="+mj-ea"/>
              </a:rPr>
              <a:t>第 四 章 瀆職罪</a:t>
            </a:r>
            <a:endParaRPr lang="zh-TW" altLang="en-US" sz="2800" dirty="0">
              <a:latin typeface="+mj-ea"/>
              <a:ea typeface="+mj-ea"/>
            </a:endParaRPr>
          </a:p>
        </p:txBody>
      </p:sp>
      <p:sp>
        <p:nvSpPr>
          <p:cNvPr id="3" name="內容版面配置區 2">
            <a:extLst>
              <a:ext uri="{FF2B5EF4-FFF2-40B4-BE49-F238E27FC236}">
                <a16:creationId xmlns:a16="http://schemas.microsoft.com/office/drawing/2014/main" xmlns="" id="{B859E879-2DEC-402A-8D18-A8611A07F634}"/>
              </a:ext>
            </a:extLst>
          </p:cNvPr>
          <p:cNvSpPr>
            <a:spLocks noGrp="1"/>
          </p:cNvSpPr>
          <p:nvPr>
            <p:ph idx="1"/>
          </p:nvPr>
        </p:nvSpPr>
        <p:spPr>
          <a:xfrm>
            <a:off x="1" y="1073151"/>
            <a:ext cx="6858000" cy="8576715"/>
          </a:xfrm>
        </p:spPr>
        <p:txBody>
          <a:bodyPr/>
          <a:lstStyle/>
          <a:p>
            <a:pPr marL="685800" lvl="2" indent="0">
              <a:lnSpc>
                <a:spcPct val="100000"/>
              </a:lnSpc>
              <a:buNone/>
            </a:pPr>
            <a:r>
              <a:rPr lang="zh-TW" altLang="en-US" sz="1400" b="1" i="0" dirty="0">
                <a:solidFill>
                  <a:srgbClr val="000000"/>
                </a:solidFill>
                <a:effectLst/>
                <a:latin typeface="+mn-ea"/>
              </a:rPr>
              <a:t>*第</a:t>
            </a:r>
            <a:r>
              <a:rPr lang="en-US" altLang="zh-TW" sz="1400" b="1" i="0" dirty="0">
                <a:solidFill>
                  <a:srgbClr val="000000"/>
                </a:solidFill>
                <a:effectLst/>
                <a:latin typeface="+mn-ea"/>
              </a:rPr>
              <a:t>131</a:t>
            </a:r>
            <a:r>
              <a:rPr lang="zh-TW" altLang="en-US" sz="1400" b="1" i="0" dirty="0">
                <a:solidFill>
                  <a:srgbClr val="000000"/>
                </a:solidFill>
                <a:effectLst/>
                <a:latin typeface="+mn-ea"/>
              </a:rPr>
              <a:t>條</a:t>
            </a:r>
            <a:endParaRPr lang="en-US" altLang="zh-TW" sz="1400" b="1" i="0" dirty="0">
              <a:solidFill>
                <a:srgbClr val="000000"/>
              </a:solidFill>
              <a:effectLst/>
              <a:latin typeface="+mn-ea"/>
            </a:endParaRPr>
          </a:p>
          <a:p>
            <a:pPr marL="685800" lvl="2" indent="0">
              <a:lnSpc>
                <a:spcPct val="100000"/>
              </a:lnSpc>
              <a:buNone/>
            </a:pPr>
            <a:r>
              <a:rPr lang="zh-TW" altLang="en-US" sz="1400" b="0" i="0" dirty="0">
                <a:solidFill>
                  <a:srgbClr val="000000"/>
                </a:solidFill>
                <a:effectLst/>
                <a:latin typeface="+mn-ea"/>
              </a:rPr>
              <a:t>公務員對於主管或監督之事務，明知違背法令，直接或間接圖自己或其他私人不法利益，因而獲得利益者，處一年以上七年以下有期徒刑，得併科一百萬元以下罰金。</a:t>
            </a:r>
            <a:endParaRPr lang="en-US" altLang="zh-TW" sz="1400" b="0" i="0" dirty="0">
              <a:solidFill>
                <a:srgbClr val="000000"/>
              </a:solidFill>
              <a:effectLst/>
              <a:latin typeface="+mn-ea"/>
            </a:endParaRPr>
          </a:p>
          <a:p>
            <a:pPr marL="685800" lvl="2" indent="0">
              <a:lnSpc>
                <a:spcPct val="100000"/>
              </a:lnSpc>
              <a:buNone/>
            </a:pPr>
            <a:r>
              <a:rPr lang="zh-TW" altLang="en-US" sz="1400" b="1" i="0" dirty="0">
                <a:solidFill>
                  <a:srgbClr val="000000"/>
                </a:solidFill>
                <a:effectLst/>
                <a:latin typeface="+mn-ea"/>
              </a:rPr>
              <a:t>*第</a:t>
            </a:r>
            <a:r>
              <a:rPr lang="en-US" altLang="zh-TW" sz="1400" b="1" i="0" dirty="0">
                <a:solidFill>
                  <a:srgbClr val="000000"/>
                </a:solidFill>
                <a:effectLst/>
                <a:latin typeface="+mn-ea"/>
              </a:rPr>
              <a:t>132</a:t>
            </a:r>
            <a:r>
              <a:rPr lang="zh-TW" altLang="en-US" sz="1400" b="1" i="0" dirty="0">
                <a:solidFill>
                  <a:srgbClr val="000000"/>
                </a:solidFill>
                <a:effectLst/>
                <a:latin typeface="+mn-ea"/>
              </a:rPr>
              <a:t>條</a:t>
            </a:r>
          </a:p>
          <a:p>
            <a:pPr marL="685800" lvl="2" indent="0">
              <a:lnSpc>
                <a:spcPct val="100000"/>
              </a:lnSpc>
              <a:buNone/>
            </a:pPr>
            <a:r>
              <a:rPr lang="zh-TW" altLang="en-US" sz="1400" b="0" i="0" dirty="0">
                <a:solidFill>
                  <a:srgbClr val="000000"/>
                </a:solidFill>
                <a:effectLst/>
                <a:latin typeface="+mn-ea"/>
              </a:rPr>
              <a:t>公務員洩漏或交付關於中華民國國防以外應秘密之文書、圖畫、消息或物品者，處三年以下有期徒刑。</a:t>
            </a:r>
          </a:p>
          <a:p>
            <a:pPr marL="685800" lvl="2" indent="0">
              <a:lnSpc>
                <a:spcPct val="100000"/>
              </a:lnSpc>
              <a:buNone/>
            </a:pPr>
            <a:r>
              <a:rPr lang="zh-TW" altLang="en-US" sz="1400" b="0" i="0" dirty="0">
                <a:solidFill>
                  <a:srgbClr val="000000"/>
                </a:solidFill>
                <a:effectLst/>
                <a:latin typeface="+mn-ea"/>
              </a:rPr>
              <a:t>因過失犯前項之罪者，處一年以下有期徒刑、拘役或九千元以下罰金。</a:t>
            </a:r>
          </a:p>
          <a:p>
            <a:pPr marL="685800" lvl="2" indent="0">
              <a:lnSpc>
                <a:spcPct val="100000"/>
              </a:lnSpc>
              <a:buNone/>
            </a:pPr>
            <a:r>
              <a:rPr lang="zh-TW" altLang="en-US" sz="1400" b="0" i="0" dirty="0">
                <a:solidFill>
                  <a:srgbClr val="000000"/>
                </a:solidFill>
                <a:effectLst/>
                <a:latin typeface="+mn-ea"/>
              </a:rPr>
              <a:t>非公務員因職務或業務知悉或持有第一項之文書、圖畫、消息或物品，而洩漏或交付之者，處一年以下有期徒刑、拘役或九千元以下罰金。</a:t>
            </a:r>
            <a:endParaRPr lang="en-US" altLang="zh-TW" sz="1400" b="0" i="0" dirty="0">
              <a:solidFill>
                <a:srgbClr val="000000"/>
              </a:solidFill>
              <a:effectLst/>
              <a:latin typeface="+mn-ea"/>
            </a:endParaRPr>
          </a:p>
          <a:p>
            <a:pPr marL="685800" lvl="2" indent="0">
              <a:lnSpc>
                <a:spcPct val="100000"/>
              </a:lnSpc>
              <a:buNone/>
            </a:pPr>
            <a:r>
              <a:rPr lang="zh-TW" altLang="en-US" sz="1400" b="1" i="0" dirty="0">
                <a:solidFill>
                  <a:srgbClr val="000000"/>
                </a:solidFill>
                <a:effectLst/>
                <a:latin typeface="+mn-ea"/>
              </a:rPr>
              <a:t>*第</a:t>
            </a:r>
            <a:r>
              <a:rPr lang="en-US" altLang="zh-TW" sz="1400" b="1" i="0" dirty="0">
                <a:solidFill>
                  <a:srgbClr val="000000"/>
                </a:solidFill>
                <a:effectLst/>
                <a:latin typeface="+mn-ea"/>
              </a:rPr>
              <a:t>133</a:t>
            </a:r>
            <a:r>
              <a:rPr lang="zh-TW" altLang="en-US" sz="1400" b="1" i="0" dirty="0">
                <a:solidFill>
                  <a:srgbClr val="000000"/>
                </a:solidFill>
                <a:effectLst/>
                <a:latin typeface="+mn-ea"/>
              </a:rPr>
              <a:t>條</a:t>
            </a:r>
            <a:endParaRPr lang="en-US" altLang="zh-TW" sz="1400" b="1" i="0" u="none" strike="noStrike" dirty="0">
              <a:solidFill>
                <a:srgbClr val="057B7B"/>
              </a:solidFill>
              <a:effectLst/>
              <a:latin typeface="+mn-ea"/>
            </a:endParaRPr>
          </a:p>
          <a:p>
            <a:pPr marL="685800" lvl="2" indent="0">
              <a:lnSpc>
                <a:spcPct val="100000"/>
              </a:lnSpc>
              <a:buNone/>
            </a:pPr>
            <a:r>
              <a:rPr lang="zh-TW" altLang="en-US" sz="1400" b="0" i="0" dirty="0">
                <a:solidFill>
                  <a:srgbClr val="000000"/>
                </a:solidFill>
                <a:effectLst/>
                <a:latin typeface="+mn-ea"/>
              </a:rPr>
              <a:t>在郵務或電報機關執行職務之公務員，開拆或隱匿投寄之郵件或電報者，處三年以下有期徒刑、拘役或一萬五千元以下罰金。</a:t>
            </a:r>
            <a:endParaRPr lang="en-US" altLang="zh-TW" sz="1400" b="0" i="0" dirty="0">
              <a:solidFill>
                <a:srgbClr val="000000"/>
              </a:solidFill>
              <a:effectLst/>
              <a:latin typeface="+mn-ea"/>
            </a:endParaRPr>
          </a:p>
          <a:p>
            <a:pPr marL="685800" lvl="2" indent="0">
              <a:lnSpc>
                <a:spcPct val="100000"/>
              </a:lnSpc>
              <a:buNone/>
            </a:pPr>
            <a:r>
              <a:rPr lang="zh-TW" altLang="en-US" sz="1400" b="1" i="0" dirty="0">
                <a:solidFill>
                  <a:srgbClr val="000000"/>
                </a:solidFill>
                <a:effectLst/>
                <a:latin typeface="+mn-ea"/>
              </a:rPr>
              <a:t>*第</a:t>
            </a:r>
            <a:r>
              <a:rPr lang="en-US" altLang="zh-TW" sz="1400" b="1" i="0" dirty="0">
                <a:solidFill>
                  <a:srgbClr val="000000"/>
                </a:solidFill>
                <a:effectLst/>
                <a:latin typeface="+mn-ea"/>
              </a:rPr>
              <a:t>134</a:t>
            </a:r>
            <a:r>
              <a:rPr lang="zh-TW" altLang="en-US" sz="1400" b="1" i="0" dirty="0">
                <a:solidFill>
                  <a:srgbClr val="000000"/>
                </a:solidFill>
                <a:effectLst/>
                <a:latin typeface="+mn-ea"/>
              </a:rPr>
              <a:t>條</a:t>
            </a:r>
            <a:endParaRPr lang="en-US" altLang="zh-TW" sz="1400" b="1" i="0" u="none" strike="noStrike" dirty="0">
              <a:solidFill>
                <a:srgbClr val="057B7B"/>
              </a:solidFill>
              <a:effectLst/>
              <a:latin typeface="+mn-ea"/>
            </a:endParaRPr>
          </a:p>
          <a:p>
            <a:pPr marL="685800" lvl="2" indent="0">
              <a:lnSpc>
                <a:spcPct val="100000"/>
              </a:lnSpc>
              <a:buNone/>
            </a:pPr>
            <a:r>
              <a:rPr lang="zh-TW" altLang="en-US" sz="1400" b="0" i="0" dirty="0">
                <a:solidFill>
                  <a:srgbClr val="000000"/>
                </a:solidFill>
                <a:effectLst/>
                <a:latin typeface="+mn-ea"/>
              </a:rPr>
              <a:t>公務員假借職務上之權力、機會或方法，以故意犯本章以外各罪者，加重其刑至二分之一。但因公務員之身分已特別規定其刑者，不在此限。</a:t>
            </a:r>
          </a:p>
        </p:txBody>
      </p:sp>
      <p:sp>
        <p:nvSpPr>
          <p:cNvPr id="5" name="矩形 4">
            <a:extLst>
              <a:ext uri="{FF2B5EF4-FFF2-40B4-BE49-F238E27FC236}">
                <a16:creationId xmlns:a16="http://schemas.microsoft.com/office/drawing/2014/main" xmlns="" id="{A08844DB-CAC1-4C8E-A52B-5DCC96FFB57B}"/>
              </a:ext>
            </a:extLst>
          </p:cNvPr>
          <p:cNvSpPr/>
          <p:nvPr/>
        </p:nvSpPr>
        <p:spPr>
          <a:xfrm>
            <a:off x="0" y="9743478"/>
            <a:ext cx="6858000" cy="17865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b="1" dirty="0">
              <a:solidFill>
                <a:schemeClr val="tx1"/>
              </a:solidFill>
            </a:endParaRPr>
          </a:p>
        </p:txBody>
      </p:sp>
      <p:sp>
        <p:nvSpPr>
          <p:cNvPr id="6" name="文字方塊 22">
            <a:extLst>
              <a:ext uri="{FF2B5EF4-FFF2-40B4-BE49-F238E27FC236}">
                <a16:creationId xmlns:a16="http://schemas.microsoft.com/office/drawing/2014/main" xmlns="" id="{D8124BE8-8403-430E-B061-4B3E4E2EFEAF}"/>
              </a:ext>
            </a:extLst>
          </p:cNvPr>
          <p:cNvSpPr txBox="1">
            <a:spLocks noChangeArrowheads="1"/>
          </p:cNvSpPr>
          <p:nvPr/>
        </p:nvSpPr>
        <p:spPr bwMode="auto">
          <a:xfrm>
            <a:off x="3226860" y="9649866"/>
            <a:ext cx="404279" cy="347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23</a:t>
            </a:r>
            <a:endParaRPr lang="zh-TW" altLang="en-US" sz="1600" dirty="0">
              <a:latin typeface="Impact" panose="020B0806030902050204" pitchFamily="34" charset="0"/>
            </a:endParaRPr>
          </a:p>
        </p:txBody>
      </p:sp>
    </p:spTree>
    <p:extLst>
      <p:ext uri="{BB962C8B-B14F-4D97-AF65-F5344CB8AC3E}">
        <p14:creationId xmlns:p14="http://schemas.microsoft.com/office/powerpoint/2010/main" val="22756272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xmlns="" id="{45135CDB-421B-4C4B-9757-D55156B32616}"/>
              </a:ext>
            </a:extLst>
          </p:cNvPr>
          <p:cNvSpPr>
            <a:spLocks noGrp="1"/>
          </p:cNvSpPr>
          <p:nvPr>
            <p:ph type="title"/>
          </p:nvPr>
        </p:nvSpPr>
        <p:spPr>
          <a:xfrm>
            <a:off x="0" y="0"/>
            <a:ext cx="6858000" cy="1073151"/>
          </a:xfrm>
          <a:solidFill>
            <a:schemeClr val="bg2"/>
          </a:solidFill>
        </p:spPr>
        <p:txBody>
          <a:bodyPr/>
          <a:lstStyle/>
          <a:p>
            <a:pPr marL="342900" lvl="1" indent="0" algn="ctr"/>
            <a:r>
              <a:rPr lang="zh-TW" altLang="en-US" sz="2800" i="0" u="none" strike="noStrike" baseline="0" dirty="0" smtClean="0">
                <a:latin typeface="+mn-ea"/>
              </a:rPr>
              <a:t>刑法</a:t>
            </a:r>
            <a:r>
              <a:rPr lang="zh-TW" altLang="en-US" sz="2800" i="0" u="none" strike="noStrike" baseline="0" dirty="0">
                <a:latin typeface="+mn-ea"/>
              </a:rPr>
              <a:t>第 二 編 分則</a:t>
            </a:r>
            <a:br>
              <a:rPr lang="zh-TW" altLang="en-US" sz="2800" i="0" u="none" strike="noStrike" baseline="0" dirty="0">
                <a:latin typeface="+mn-ea"/>
              </a:rPr>
            </a:br>
            <a:r>
              <a:rPr lang="zh-TW" altLang="en-US" sz="2800" i="0" u="none" strike="noStrike" baseline="0" dirty="0">
                <a:latin typeface="+mn-ea"/>
              </a:rPr>
              <a:t>    第十五 章 偽造文書印文罪</a:t>
            </a:r>
            <a:endParaRPr lang="zh-TW" altLang="en-US" sz="2800" dirty="0"/>
          </a:p>
        </p:txBody>
      </p:sp>
      <p:sp>
        <p:nvSpPr>
          <p:cNvPr id="3" name="內容版面配置區 2">
            <a:extLst>
              <a:ext uri="{FF2B5EF4-FFF2-40B4-BE49-F238E27FC236}">
                <a16:creationId xmlns:a16="http://schemas.microsoft.com/office/drawing/2014/main" xmlns="" id="{B859E879-2DEC-402A-8D18-A8611A07F634}"/>
              </a:ext>
            </a:extLst>
          </p:cNvPr>
          <p:cNvSpPr>
            <a:spLocks noGrp="1"/>
          </p:cNvSpPr>
          <p:nvPr>
            <p:ph idx="1"/>
          </p:nvPr>
        </p:nvSpPr>
        <p:spPr>
          <a:xfrm>
            <a:off x="1" y="1073151"/>
            <a:ext cx="6858000" cy="8832848"/>
          </a:xfrm>
        </p:spPr>
        <p:txBody>
          <a:bodyPr/>
          <a:lstStyle/>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210 </a:t>
            </a:r>
            <a:r>
              <a:rPr lang="zh-TW" altLang="en-US" sz="1400" b="1" i="0" u="none" strike="noStrike" baseline="0" dirty="0">
                <a:latin typeface="+mn-ea"/>
              </a:rPr>
              <a:t>條</a:t>
            </a:r>
          </a:p>
          <a:p>
            <a:pPr marL="685800" lvl="2" indent="0">
              <a:lnSpc>
                <a:spcPct val="100000"/>
              </a:lnSpc>
              <a:spcBef>
                <a:spcPts val="0"/>
              </a:spcBef>
              <a:buNone/>
            </a:pPr>
            <a:r>
              <a:rPr lang="zh-TW" altLang="en-US" sz="1400" b="0" i="0" u="none" strike="noStrike" baseline="0" dirty="0">
                <a:latin typeface="+mn-ea"/>
              </a:rPr>
              <a:t>偽造、變造私文書，足以生損害於公眾或他人者，處五年以下有期徒刑。</a:t>
            </a: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211 </a:t>
            </a:r>
            <a:r>
              <a:rPr lang="zh-TW" altLang="en-US" sz="1400" b="1" i="0" u="none" strike="noStrike" baseline="0" dirty="0">
                <a:latin typeface="+mn-ea"/>
              </a:rPr>
              <a:t>條</a:t>
            </a:r>
          </a:p>
          <a:p>
            <a:pPr marL="685800" lvl="2" indent="0">
              <a:lnSpc>
                <a:spcPct val="100000"/>
              </a:lnSpc>
              <a:spcBef>
                <a:spcPts val="0"/>
              </a:spcBef>
              <a:buNone/>
            </a:pPr>
            <a:r>
              <a:rPr lang="zh-TW" altLang="en-US" sz="1400" b="0" i="0" u="none" strike="noStrike" baseline="0" dirty="0">
                <a:latin typeface="+mn-ea"/>
              </a:rPr>
              <a:t>偽造、變造公文書，足以生損害於公眾或他人者，處一年以上七年以下有期徒刑。</a:t>
            </a: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212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偽造、變造護照、旅券、免許證、特許證及關於品行、能力、服務或其他相類之證書、介紹書，足以生損害於公眾或他人者，處一年以下有期徒刑、拘役或九千元以下罰金。 </a:t>
            </a:r>
            <a:endParaRPr lang="en-US" altLang="zh-TW" sz="1400" b="0" i="0" dirty="0">
              <a:solidFill>
                <a:srgbClr val="000000"/>
              </a:solidFill>
              <a:effectLst/>
              <a:latin typeface="+mn-ea"/>
            </a:endParaRP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213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公務員明知為不實之事項，而登載於職務上所掌之公文書，足以生損害於公眾或他人者，處一年以上七年以下有期徒刑。 </a:t>
            </a:r>
            <a:endParaRPr lang="en-US" altLang="zh-TW" sz="1400" b="0" i="0" dirty="0">
              <a:solidFill>
                <a:srgbClr val="000000"/>
              </a:solidFill>
              <a:effectLst/>
              <a:latin typeface="+mn-ea"/>
            </a:endParaRP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214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明知為不實之事項，而使公務員登載於職務上所掌之公文書，足以生損害於公眾或他人者，處三年以下有期徒刑、拘役或一萬五千元以下罰金。 </a:t>
            </a:r>
            <a:endParaRPr lang="en-US" altLang="zh-TW" sz="1400" b="0" i="0" dirty="0">
              <a:solidFill>
                <a:srgbClr val="000000"/>
              </a:solidFill>
              <a:effectLst/>
              <a:latin typeface="+mn-ea"/>
            </a:endParaRP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215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從事業務之人，明知為不實之事項，而登載於其業務上作成之文書，足以生損害於公眾或他人者，處三年以下有期徒刑、拘役或一萬五千元以下罰金。 </a:t>
            </a:r>
            <a:endParaRPr lang="en-US" altLang="zh-TW" sz="1400" b="0" i="0" dirty="0">
              <a:solidFill>
                <a:srgbClr val="000000"/>
              </a:solidFill>
              <a:effectLst/>
              <a:latin typeface="+mn-ea"/>
            </a:endParaRP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216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行使第二百一十條至第二百一十五條之文書者，依偽造、變造文書或登載不實事項或使登載不實事項之規定處斷。</a:t>
            </a:r>
            <a:endParaRPr lang="en-US" altLang="zh-TW" sz="1400" b="0" i="0" dirty="0">
              <a:solidFill>
                <a:srgbClr val="000000"/>
              </a:solidFill>
              <a:effectLst/>
              <a:latin typeface="+mn-ea"/>
            </a:endParaRP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217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偽造印章、印文或署押，足以生損害於公眾或他人者，處三年以下有期徒刑。</a:t>
            </a:r>
          </a:p>
          <a:p>
            <a:pPr marL="685800" lvl="2" indent="0">
              <a:lnSpc>
                <a:spcPct val="100000"/>
              </a:lnSpc>
              <a:spcBef>
                <a:spcPts val="0"/>
              </a:spcBef>
              <a:buNone/>
            </a:pPr>
            <a:r>
              <a:rPr lang="zh-TW" altLang="en-US" sz="1400" b="0" i="0" dirty="0">
                <a:solidFill>
                  <a:srgbClr val="000000"/>
                </a:solidFill>
                <a:effectLst/>
                <a:latin typeface="+mn-ea"/>
              </a:rPr>
              <a:t>盜用印章、印文或署押，足以生損害於公眾或他人者，亦同。</a:t>
            </a: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218 </a:t>
            </a:r>
            <a:r>
              <a:rPr lang="zh-TW" altLang="en-US" sz="1400" b="1" i="0" u="none" strike="noStrike" baseline="0" dirty="0">
                <a:latin typeface="+mn-ea"/>
              </a:rPr>
              <a:t>條</a:t>
            </a:r>
          </a:p>
          <a:p>
            <a:pPr marL="685800" lvl="2" indent="0">
              <a:lnSpc>
                <a:spcPct val="100000"/>
              </a:lnSpc>
              <a:spcBef>
                <a:spcPts val="0"/>
              </a:spcBef>
              <a:buNone/>
            </a:pPr>
            <a:r>
              <a:rPr lang="zh-TW" altLang="en-US" sz="1400" b="0" i="0" dirty="0">
                <a:solidFill>
                  <a:srgbClr val="000000"/>
                </a:solidFill>
                <a:effectLst/>
                <a:latin typeface="+mn-ea"/>
              </a:rPr>
              <a:t>偽造公印或公印文者，處五年以下有期徒刑。</a:t>
            </a:r>
          </a:p>
          <a:p>
            <a:pPr marL="685800" lvl="2" indent="0">
              <a:lnSpc>
                <a:spcPct val="100000"/>
              </a:lnSpc>
              <a:spcBef>
                <a:spcPts val="0"/>
              </a:spcBef>
              <a:buNone/>
            </a:pPr>
            <a:r>
              <a:rPr lang="zh-TW" altLang="en-US" sz="1400" b="0" i="0" dirty="0">
                <a:solidFill>
                  <a:srgbClr val="000000"/>
                </a:solidFill>
                <a:effectLst/>
                <a:latin typeface="+mn-ea"/>
              </a:rPr>
              <a:t>盜用公印或公印文足以生損害於公眾或他人者，亦同。</a:t>
            </a:r>
          </a:p>
          <a:p>
            <a:pPr marL="685800" lvl="2" indent="0">
              <a:lnSpc>
                <a:spcPct val="100000"/>
              </a:lnSpc>
              <a:spcBef>
                <a:spcPts val="0"/>
              </a:spcBef>
              <a:buNone/>
            </a:pPr>
            <a:r>
              <a:rPr lang="zh-TW" altLang="en-US" sz="1400" b="1" i="0" u="none" strike="noStrike" baseline="0" dirty="0">
                <a:latin typeface="+mn-ea"/>
              </a:rPr>
              <a:t>* 第 </a:t>
            </a:r>
            <a:r>
              <a:rPr lang="en-US" altLang="zh-TW" sz="1400" b="1" i="0" u="none" strike="noStrike" baseline="0" dirty="0">
                <a:latin typeface="+mn-ea"/>
              </a:rPr>
              <a:t>219 </a:t>
            </a:r>
            <a:r>
              <a:rPr lang="zh-TW" altLang="en-US" sz="1400" b="1" i="0" u="none" strike="noStrike" baseline="0" dirty="0">
                <a:latin typeface="+mn-ea"/>
              </a:rPr>
              <a:t>條</a:t>
            </a:r>
          </a:p>
          <a:p>
            <a:pPr marL="0" indent="0" algn="l">
              <a:lnSpc>
                <a:spcPct val="100000"/>
              </a:lnSpc>
              <a:spcBef>
                <a:spcPts val="0"/>
              </a:spcBef>
              <a:buNone/>
            </a:pPr>
            <a:r>
              <a:rPr lang="en-US" altLang="zh-TW" sz="1400" b="0" i="0" dirty="0">
                <a:solidFill>
                  <a:srgbClr val="000000"/>
                </a:solidFill>
                <a:effectLst/>
                <a:latin typeface="+mn-ea"/>
              </a:rPr>
              <a:t>	</a:t>
            </a:r>
            <a:r>
              <a:rPr lang="zh-TW" altLang="en-US" sz="1400" b="0" i="0" dirty="0">
                <a:solidFill>
                  <a:srgbClr val="000000"/>
                </a:solidFill>
                <a:effectLst/>
                <a:latin typeface="+mn-ea"/>
              </a:rPr>
              <a:t>偽造之印章、印文或署押，不問屬於犯人與否，沒收之。</a:t>
            </a:r>
            <a:endParaRPr lang="en-US" altLang="zh-TW" sz="1400" b="0" i="0" dirty="0">
              <a:solidFill>
                <a:srgbClr val="000000"/>
              </a:solidFill>
              <a:effectLst/>
              <a:latin typeface="+mn-ea"/>
            </a:endParaRPr>
          </a:p>
          <a:p>
            <a:pPr marL="0" indent="0">
              <a:lnSpc>
                <a:spcPct val="100000"/>
              </a:lnSpc>
              <a:spcBef>
                <a:spcPts val="0"/>
              </a:spcBef>
              <a:buNone/>
            </a:pPr>
            <a:r>
              <a:rPr lang="zh-TW" altLang="en-US" sz="1400" b="1" i="0" u="none" strike="noStrike" baseline="0" dirty="0">
                <a:latin typeface="+mn-ea"/>
              </a:rPr>
              <a:t>               * 第 </a:t>
            </a:r>
            <a:r>
              <a:rPr lang="en-US" altLang="zh-TW" sz="1400" b="1" i="0" u="none" strike="noStrike" baseline="0" dirty="0">
                <a:latin typeface="+mn-ea"/>
              </a:rPr>
              <a:t>220 </a:t>
            </a:r>
            <a:r>
              <a:rPr lang="zh-TW" altLang="en-US" sz="1400" b="1" i="0" u="none" strike="noStrike" baseline="0" dirty="0">
                <a:latin typeface="+mn-ea"/>
              </a:rPr>
              <a:t>條</a:t>
            </a:r>
            <a:endParaRPr lang="en-US" altLang="zh-TW" sz="1400" b="0" i="0" u="none" strike="noStrike" baseline="0" dirty="0">
              <a:latin typeface="+mn-ea"/>
            </a:endParaRPr>
          </a:p>
          <a:p>
            <a:pPr marL="685800" lvl="2" indent="0">
              <a:lnSpc>
                <a:spcPct val="100000"/>
              </a:lnSpc>
              <a:spcBef>
                <a:spcPts val="0"/>
              </a:spcBef>
              <a:buNone/>
            </a:pPr>
            <a:r>
              <a:rPr lang="zh-TW" altLang="en-US" sz="1400" b="0" i="0" dirty="0">
                <a:solidFill>
                  <a:srgbClr val="000000"/>
                </a:solidFill>
                <a:effectLst/>
                <a:latin typeface="+mn-ea"/>
              </a:rPr>
              <a:t>在紙上或物品上之文字、符號、圖畫、照像，依習慣或特約，足以為表示其用意之證明者，關於本章及本章以外各罪，以文書論。</a:t>
            </a:r>
            <a:endParaRPr lang="en-US" altLang="zh-TW" sz="1400" b="0" i="0" dirty="0">
              <a:solidFill>
                <a:srgbClr val="000000"/>
              </a:solidFill>
              <a:effectLst/>
              <a:latin typeface="+mn-ea"/>
            </a:endParaRPr>
          </a:p>
          <a:p>
            <a:pPr marL="685800" lvl="2" indent="0">
              <a:lnSpc>
                <a:spcPct val="100000"/>
              </a:lnSpc>
              <a:buNone/>
            </a:pPr>
            <a:r>
              <a:rPr lang="zh-TW" altLang="en-US" sz="1400" b="0" i="0" dirty="0">
                <a:solidFill>
                  <a:srgbClr val="000000"/>
                </a:solidFill>
                <a:effectLst/>
                <a:latin typeface="+mn-ea"/>
              </a:rPr>
              <a:t>錄音、錄影或電磁紀錄，藉機器或電腦之處理所顯示之聲音、影像或符號，足以為表示其用意之證明者，亦同。</a:t>
            </a:r>
          </a:p>
          <a:p>
            <a:pPr marL="0" indent="0" algn="l">
              <a:lnSpc>
                <a:spcPct val="100000"/>
              </a:lnSpc>
              <a:buNone/>
            </a:pPr>
            <a:endParaRPr lang="zh-TW" altLang="en-US" sz="1400" b="0" i="0" dirty="0">
              <a:solidFill>
                <a:srgbClr val="000000"/>
              </a:solidFill>
              <a:effectLst/>
              <a:latin typeface="+mn-ea"/>
            </a:endParaRPr>
          </a:p>
          <a:p>
            <a:pPr marL="685800" lvl="2" indent="0">
              <a:lnSpc>
                <a:spcPct val="100000"/>
              </a:lnSpc>
              <a:buNone/>
            </a:pPr>
            <a:endParaRPr lang="zh-TW" altLang="en-US" sz="1400" dirty="0">
              <a:latin typeface="+mn-ea"/>
            </a:endParaRPr>
          </a:p>
          <a:p>
            <a:pPr marL="685800" lvl="2" indent="0">
              <a:lnSpc>
                <a:spcPct val="100000"/>
              </a:lnSpc>
              <a:spcBef>
                <a:spcPts val="0"/>
              </a:spcBef>
              <a:buNone/>
            </a:pPr>
            <a:endParaRPr lang="zh-TW" altLang="en-US" sz="1400" b="0" i="0" dirty="0">
              <a:solidFill>
                <a:srgbClr val="000000"/>
              </a:solidFill>
              <a:effectLst/>
              <a:latin typeface="+mn-ea"/>
            </a:endParaRPr>
          </a:p>
          <a:p>
            <a:pPr marL="0" indent="0" algn="l">
              <a:lnSpc>
                <a:spcPct val="100000"/>
              </a:lnSpc>
              <a:spcBef>
                <a:spcPts val="0"/>
              </a:spcBef>
              <a:buNone/>
            </a:pPr>
            <a:endParaRPr lang="zh-TW" altLang="en-US" sz="1400" b="0" i="0" dirty="0">
              <a:solidFill>
                <a:srgbClr val="000000"/>
              </a:solidFill>
              <a:effectLst/>
              <a:latin typeface="+mn-ea"/>
            </a:endParaRPr>
          </a:p>
          <a:p>
            <a:pPr marL="685800" lvl="2" indent="0">
              <a:lnSpc>
                <a:spcPct val="100000"/>
              </a:lnSpc>
              <a:spcBef>
                <a:spcPts val="0"/>
              </a:spcBef>
              <a:buNone/>
            </a:pPr>
            <a:endParaRPr lang="zh-TW" altLang="en-US" sz="1400" dirty="0">
              <a:latin typeface="+mn-ea"/>
            </a:endParaRPr>
          </a:p>
        </p:txBody>
      </p:sp>
      <p:sp>
        <p:nvSpPr>
          <p:cNvPr id="5" name="矩形 4">
            <a:extLst>
              <a:ext uri="{FF2B5EF4-FFF2-40B4-BE49-F238E27FC236}">
                <a16:creationId xmlns:a16="http://schemas.microsoft.com/office/drawing/2014/main" xmlns="" id="{A08844DB-CAC1-4C8E-A52B-5DCC96FFB57B}"/>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b="1" dirty="0">
              <a:solidFill>
                <a:schemeClr val="tx1"/>
              </a:solidFill>
            </a:endParaRPr>
          </a:p>
        </p:txBody>
      </p:sp>
      <p:sp>
        <p:nvSpPr>
          <p:cNvPr id="6" name="文字方塊 22">
            <a:extLst>
              <a:ext uri="{FF2B5EF4-FFF2-40B4-BE49-F238E27FC236}">
                <a16:creationId xmlns:a16="http://schemas.microsoft.com/office/drawing/2014/main" xmlns="" id="{70346F8A-CCEC-40CE-AD2E-1DFA3CAB38CE}"/>
              </a:ext>
            </a:extLst>
          </p:cNvPr>
          <p:cNvSpPr txBox="1">
            <a:spLocks noChangeArrowheads="1"/>
          </p:cNvSpPr>
          <p:nvPr/>
        </p:nvSpPr>
        <p:spPr bwMode="auto">
          <a:xfrm>
            <a:off x="3325812" y="9644856"/>
            <a:ext cx="40427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smtClean="0">
                <a:latin typeface="Impact" panose="020B0806030902050204" pitchFamily="34" charset="0"/>
              </a:rPr>
              <a:t>24</a:t>
            </a:r>
            <a:endParaRPr lang="zh-TW" altLang="en-US" sz="1600" dirty="0">
              <a:latin typeface="Impact" panose="020B0806030902050204" pitchFamily="34" charset="0"/>
            </a:endParaRPr>
          </a:p>
        </p:txBody>
      </p:sp>
    </p:spTree>
    <p:extLst>
      <p:ext uri="{BB962C8B-B14F-4D97-AF65-F5344CB8AC3E}">
        <p14:creationId xmlns:p14="http://schemas.microsoft.com/office/powerpoint/2010/main" val="3395807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8DA12623-D704-4B12-B681-66938AA5B8AD}"/>
              </a:ext>
            </a:extLst>
          </p:cNvPr>
          <p:cNvSpPr/>
          <p:nvPr/>
        </p:nvSpPr>
        <p:spPr>
          <a:xfrm>
            <a:off x="0" y="0"/>
            <a:ext cx="6858000" cy="12763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dirty="0"/>
          </a:p>
        </p:txBody>
      </p:sp>
      <p:sp>
        <p:nvSpPr>
          <p:cNvPr id="10" name="矩形 9">
            <a:extLst>
              <a:ext uri="{FF2B5EF4-FFF2-40B4-BE49-F238E27FC236}">
                <a16:creationId xmlns:a16="http://schemas.microsoft.com/office/drawing/2014/main" xmlns="" id="{7FA458C9-D0AF-424A-AC82-73FC947AA028}"/>
              </a:ext>
            </a:extLst>
          </p:cNvPr>
          <p:cNvSpPr/>
          <p:nvPr/>
        </p:nvSpPr>
        <p:spPr>
          <a:xfrm>
            <a:off x="0" y="9694863"/>
            <a:ext cx="6858000" cy="2555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28" name="矩形 27">
            <a:extLst>
              <a:ext uri="{FF2B5EF4-FFF2-40B4-BE49-F238E27FC236}">
                <a16:creationId xmlns:a16="http://schemas.microsoft.com/office/drawing/2014/main" xmlns="" id="{B284C14E-9A85-4949-A2B8-3D338F693C09}"/>
              </a:ext>
            </a:extLst>
          </p:cNvPr>
          <p:cNvSpPr/>
          <p:nvPr/>
        </p:nvSpPr>
        <p:spPr>
          <a:xfrm>
            <a:off x="0" y="0"/>
            <a:ext cx="6858000" cy="9937750"/>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sp>
        <p:nvSpPr>
          <p:cNvPr id="31749" name="文字方塊 22">
            <a:extLst>
              <a:ext uri="{FF2B5EF4-FFF2-40B4-BE49-F238E27FC236}">
                <a16:creationId xmlns:a16="http://schemas.microsoft.com/office/drawing/2014/main" xmlns="" id="{6ED2C6D1-F88A-4F22-A0A0-DF5EE0C6578B}"/>
              </a:ext>
            </a:extLst>
          </p:cNvPr>
          <p:cNvSpPr txBox="1">
            <a:spLocks noChangeArrowheads="1"/>
          </p:cNvSpPr>
          <p:nvPr/>
        </p:nvSpPr>
        <p:spPr bwMode="auto">
          <a:xfrm>
            <a:off x="3313621" y="9653588"/>
            <a:ext cx="4058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r>
              <a:rPr lang="en-US" altLang="zh-TW" sz="1600" dirty="0">
                <a:latin typeface="Impact" panose="020B0806030902050204" pitchFamily="34" charset="0"/>
              </a:rPr>
              <a:t>50</a:t>
            </a:r>
            <a:endParaRPr lang="zh-TW" altLang="en-US" sz="1600" dirty="0">
              <a:latin typeface="Impact" panose="020B0806030902050204" pitchFamily="34" charset="0"/>
            </a:endParaRPr>
          </a:p>
        </p:txBody>
      </p:sp>
      <p:sp>
        <p:nvSpPr>
          <p:cNvPr id="31751" name="文字方塊 10">
            <a:extLst>
              <a:ext uri="{FF2B5EF4-FFF2-40B4-BE49-F238E27FC236}">
                <a16:creationId xmlns:a16="http://schemas.microsoft.com/office/drawing/2014/main" xmlns="" id="{45E1ED47-D3D7-44BC-998E-B060FDDA3CFA}"/>
              </a:ext>
            </a:extLst>
          </p:cNvPr>
          <p:cNvSpPr txBox="1">
            <a:spLocks noChangeArrowheads="1"/>
          </p:cNvSpPr>
          <p:nvPr/>
        </p:nvSpPr>
        <p:spPr bwMode="auto">
          <a:xfrm>
            <a:off x="548364" y="2660156"/>
            <a:ext cx="1420813" cy="2516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100"/>
              </a:lnSpc>
            </a:pPr>
            <a:r>
              <a:rPr lang="zh-TW" altLang="en-US" sz="1600" dirty="0" smtClean="0">
                <a:latin typeface="Noto Sans CJK TC Medium"/>
                <a:ea typeface="Noto Sans CJK TC Medium"/>
                <a:cs typeface="Noto Sans CJK TC Medium"/>
              </a:rPr>
              <a:t>研</a:t>
            </a:r>
            <a:r>
              <a:rPr lang="zh-TW" altLang="en-US" sz="1600" dirty="0">
                <a:latin typeface="Noto Sans CJK TC Medium"/>
                <a:ea typeface="Noto Sans CJK TC Medium"/>
                <a:cs typeface="Noto Sans CJK TC Medium"/>
              </a:rPr>
              <a:t>編小組成員</a:t>
            </a:r>
            <a:endParaRPr lang="en-US" altLang="zh-TW" sz="1600" dirty="0">
              <a:latin typeface="Noto Sans CJK TC Medium"/>
              <a:ea typeface="Noto Sans CJK TC Medium"/>
              <a:cs typeface="Noto Sans CJK TC Medium"/>
            </a:endParaRPr>
          </a:p>
          <a:p>
            <a:pPr eaLnBrk="1" hangingPunct="1">
              <a:lnSpc>
                <a:spcPts val="2100"/>
              </a:lnSpc>
            </a:pPr>
            <a:endParaRPr lang="en-US" altLang="zh-TW" sz="1600" dirty="0" smtClean="0">
              <a:latin typeface="Noto Sans CJK TC Medium"/>
              <a:ea typeface="Noto Sans CJK TC Medium"/>
              <a:cs typeface="Noto Sans CJK TC Medium"/>
            </a:endParaRPr>
          </a:p>
          <a:p>
            <a:pPr eaLnBrk="1" hangingPunct="1">
              <a:lnSpc>
                <a:spcPts val="2100"/>
              </a:lnSpc>
            </a:pPr>
            <a:endParaRPr lang="en-US" altLang="zh-TW" sz="1600" dirty="0">
              <a:latin typeface="Noto Sans CJK TC Medium"/>
              <a:ea typeface="Noto Sans CJK TC Medium"/>
              <a:cs typeface="Noto Sans CJK TC Medium"/>
            </a:endParaRPr>
          </a:p>
          <a:p>
            <a:pPr eaLnBrk="1" hangingPunct="1">
              <a:lnSpc>
                <a:spcPts val="2100"/>
              </a:lnSpc>
            </a:pPr>
            <a:endParaRPr lang="en-US" altLang="zh-TW" sz="1600" dirty="0" smtClean="0">
              <a:latin typeface="Noto Sans CJK TC Medium"/>
              <a:ea typeface="Noto Sans CJK TC Medium"/>
              <a:cs typeface="Noto Sans CJK TC Medium"/>
            </a:endParaRPr>
          </a:p>
          <a:p>
            <a:pPr eaLnBrk="1" hangingPunct="1">
              <a:lnSpc>
                <a:spcPts val="2100"/>
              </a:lnSpc>
            </a:pPr>
            <a:endParaRPr lang="en-US" altLang="zh-TW" sz="1600" dirty="0" smtClean="0">
              <a:latin typeface="Noto Sans CJK TC Medium"/>
              <a:ea typeface="Noto Sans CJK TC Medium"/>
              <a:cs typeface="Noto Sans CJK TC Medium"/>
            </a:endParaRPr>
          </a:p>
          <a:p>
            <a:pPr eaLnBrk="1" hangingPunct="1">
              <a:lnSpc>
                <a:spcPts val="2100"/>
              </a:lnSpc>
            </a:pPr>
            <a:endParaRPr lang="en-US" altLang="zh-TW" sz="1600">
              <a:latin typeface="Noto Sans CJK TC Medium"/>
              <a:ea typeface="Noto Sans CJK TC Medium"/>
              <a:cs typeface="Noto Sans CJK TC Medium"/>
            </a:endParaRPr>
          </a:p>
          <a:p>
            <a:pPr eaLnBrk="1" hangingPunct="1">
              <a:lnSpc>
                <a:spcPts val="2100"/>
              </a:lnSpc>
            </a:pPr>
            <a:r>
              <a:rPr lang="zh-TW" altLang="en-US" sz="1600" smtClean="0">
                <a:latin typeface="Noto Sans CJK TC Medium"/>
                <a:ea typeface="Noto Sans CJK TC Medium"/>
                <a:cs typeface="Noto Sans CJK TC Medium"/>
              </a:rPr>
              <a:t>發行</a:t>
            </a:r>
            <a:r>
              <a:rPr lang="zh-TW" altLang="en-US" sz="1600" dirty="0" smtClean="0">
                <a:latin typeface="Noto Sans CJK TC Medium"/>
                <a:ea typeface="Noto Sans CJK TC Medium"/>
                <a:cs typeface="Noto Sans CJK TC Medium"/>
              </a:rPr>
              <a:t>機關</a:t>
            </a:r>
            <a:endParaRPr lang="en-US" altLang="zh-TW" sz="1600" dirty="0" smtClean="0">
              <a:latin typeface="Noto Sans CJK TC Medium"/>
              <a:ea typeface="Noto Sans CJK TC Medium"/>
              <a:cs typeface="Noto Sans CJK TC Medium"/>
            </a:endParaRPr>
          </a:p>
          <a:p>
            <a:pPr eaLnBrk="1" hangingPunct="1">
              <a:lnSpc>
                <a:spcPts val="2100"/>
              </a:lnSpc>
            </a:pPr>
            <a:r>
              <a:rPr lang="zh-TW" altLang="en-US" sz="1600" dirty="0" smtClean="0">
                <a:latin typeface="Noto Sans CJK TC Medium"/>
                <a:ea typeface="Noto Sans CJK TC Medium"/>
                <a:cs typeface="Noto Sans CJK TC Medium"/>
              </a:rPr>
              <a:t>機關地址</a:t>
            </a:r>
            <a:endParaRPr lang="en-US" altLang="zh-TW" sz="1600" dirty="0" smtClean="0">
              <a:latin typeface="Noto Sans CJK TC Medium"/>
              <a:ea typeface="Noto Sans CJK TC Medium"/>
              <a:cs typeface="Noto Sans CJK TC Medium"/>
            </a:endParaRPr>
          </a:p>
          <a:p>
            <a:pPr eaLnBrk="1" hangingPunct="1">
              <a:lnSpc>
                <a:spcPts val="2100"/>
              </a:lnSpc>
            </a:pPr>
            <a:r>
              <a:rPr lang="zh-TW" altLang="en-US" sz="1600" dirty="0" smtClean="0">
                <a:latin typeface="Noto Sans CJK TC Medium"/>
                <a:ea typeface="Noto Sans CJK TC Medium"/>
                <a:cs typeface="Noto Sans CJK TC Medium"/>
              </a:rPr>
              <a:t>發行</a:t>
            </a:r>
            <a:r>
              <a:rPr lang="zh-TW" altLang="en-US" sz="1600" dirty="0">
                <a:latin typeface="Noto Sans CJK TC Medium"/>
                <a:ea typeface="Noto Sans CJK TC Medium"/>
                <a:cs typeface="Noto Sans CJK TC Medium"/>
              </a:rPr>
              <a:t>日期</a:t>
            </a:r>
            <a:endParaRPr lang="zh-TW" altLang="zh-TW" sz="1600" dirty="0">
              <a:latin typeface="Noto Sans CJK TC Medium"/>
              <a:ea typeface="Noto Sans CJK TC Medium"/>
              <a:cs typeface="Noto Sans CJK TC Medium"/>
            </a:endParaRPr>
          </a:p>
        </p:txBody>
      </p:sp>
      <p:sp>
        <p:nvSpPr>
          <p:cNvPr id="31752" name="文字方塊 11">
            <a:extLst>
              <a:ext uri="{FF2B5EF4-FFF2-40B4-BE49-F238E27FC236}">
                <a16:creationId xmlns:a16="http://schemas.microsoft.com/office/drawing/2014/main" xmlns="" id="{38B31832-9A94-45FC-9ECE-B6CEAC9B8527}"/>
              </a:ext>
            </a:extLst>
          </p:cNvPr>
          <p:cNvSpPr txBox="1">
            <a:spLocks noChangeArrowheads="1"/>
          </p:cNvSpPr>
          <p:nvPr/>
        </p:nvSpPr>
        <p:spPr bwMode="auto">
          <a:xfrm>
            <a:off x="1969177" y="2660156"/>
            <a:ext cx="4371213" cy="249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微軟正黑體" panose="020B0604030504040204" pitchFamily="34" charset="-120"/>
              </a:defRPr>
            </a:lvl1pPr>
            <a:lvl2pPr marL="742950" indent="-285750">
              <a:defRPr>
                <a:solidFill>
                  <a:schemeClr val="tx1"/>
                </a:solidFill>
                <a:latin typeface="Arial" panose="020B0604020202020204" pitchFamily="34" charset="0"/>
                <a:ea typeface="微軟正黑體" panose="020B0604030504040204" pitchFamily="34" charset="-120"/>
              </a:defRPr>
            </a:lvl2pPr>
            <a:lvl3pPr marL="1143000" indent="-228600">
              <a:defRPr>
                <a:solidFill>
                  <a:schemeClr val="tx1"/>
                </a:solidFill>
                <a:latin typeface="Arial" panose="020B0604020202020204" pitchFamily="34" charset="0"/>
                <a:ea typeface="微軟正黑體" panose="020B0604030504040204" pitchFamily="34" charset="-120"/>
              </a:defRPr>
            </a:lvl3pPr>
            <a:lvl4pPr marL="1600200" indent="-228600">
              <a:defRPr>
                <a:solidFill>
                  <a:schemeClr val="tx1"/>
                </a:solidFill>
                <a:latin typeface="Arial" panose="020B0604020202020204" pitchFamily="34" charset="0"/>
                <a:ea typeface="微軟正黑體" panose="020B0604030504040204" pitchFamily="34" charset="-120"/>
              </a:defRPr>
            </a:lvl4pPr>
            <a:lvl5pPr marL="2057400" indent="-228600">
              <a:defRPr>
                <a:solidFill>
                  <a:schemeClr val="tx1"/>
                </a:solidFill>
                <a:latin typeface="Arial" panose="020B0604020202020204" pitchFamily="34" charset="0"/>
                <a:ea typeface="微軟正黑體" panose="020B0604030504040204" pitchFamily="34" charset="-120"/>
              </a:defRPr>
            </a:lvl5pPr>
            <a:lvl6pPr marL="25146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6pPr>
            <a:lvl7pPr marL="29718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7pPr>
            <a:lvl8pPr marL="34290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8pPr>
            <a:lvl9pPr marL="3886200" indent="-228600" eaLnBrk="0" fontAlgn="base" hangingPunct="0">
              <a:spcBef>
                <a:spcPct val="0"/>
              </a:spcBef>
              <a:spcAft>
                <a:spcPct val="0"/>
              </a:spcAft>
              <a:defRPr>
                <a:solidFill>
                  <a:schemeClr val="tx1"/>
                </a:solidFill>
                <a:latin typeface="Arial" panose="020B0604020202020204" pitchFamily="34" charset="0"/>
                <a:ea typeface="微軟正黑體" panose="020B0604030504040204" pitchFamily="34" charset="-120"/>
              </a:defRPr>
            </a:lvl9pPr>
          </a:lstStyle>
          <a:p>
            <a:pPr eaLnBrk="1" hangingPunct="1">
              <a:lnSpc>
                <a:spcPts val="2100"/>
              </a:lnSpc>
            </a:pPr>
            <a:r>
              <a:rPr lang="zh-TW" altLang="zh-TW" sz="1600" dirty="0"/>
              <a:t>政威律師</a:t>
            </a:r>
            <a:r>
              <a:rPr lang="zh-TW" altLang="zh-TW" sz="1600" dirty="0" smtClean="0"/>
              <a:t>事務所</a:t>
            </a:r>
            <a:r>
              <a:rPr lang="zh-TW" altLang="en-US" sz="1600" dirty="0" smtClean="0"/>
              <a:t>律師</a:t>
            </a:r>
            <a:r>
              <a:rPr lang="zh-TW" altLang="zh-TW" sz="1600" dirty="0" smtClean="0"/>
              <a:t>邱政義</a:t>
            </a:r>
            <a:endParaRPr lang="zh-TW" altLang="zh-TW" sz="1600" dirty="0"/>
          </a:p>
          <a:p>
            <a:pPr eaLnBrk="1" hangingPunct="1">
              <a:lnSpc>
                <a:spcPts val="2100"/>
              </a:lnSpc>
            </a:pPr>
            <a:r>
              <a:rPr lang="zh-TW" altLang="en-US" sz="1600" dirty="0" smtClean="0">
                <a:latin typeface="Noto Sans CJK TC Bold"/>
                <a:ea typeface="Noto Sans CJK TC Bold"/>
                <a:cs typeface="Noto Sans CJK TC Bold"/>
              </a:rPr>
              <a:t>政</a:t>
            </a:r>
            <a:r>
              <a:rPr lang="zh-TW" altLang="en-US" sz="1600" dirty="0">
                <a:latin typeface="Noto Sans CJK TC Bold"/>
                <a:ea typeface="Noto Sans CJK TC Bold"/>
                <a:cs typeface="Noto Sans CJK TC Bold"/>
              </a:rPr>
              <a:t>風室</a:t>
            </a:r>
            <a:r>
              <a:rPr lang="zh-TW" altLang="en-US" sz="1600" dirty="0" smtClean="0">
                <a:latin typeface="Noto Sans CJK TC Bold"/>
                <a:ea typeface="Noto Sans CJK TC Bold"/>
                <a:cs typeface="Noto Sans CJK TC Bold"/>
              </a:rPr>
              <a:t>主任馬建新</a:t>
            </a:r>
            <a:endParaRPr lang="en-US" altLang="zh-TW" sz="1600" dirty="0" smtClean="0">
              <a:latin typeface="Noto Sans CJK TC Bold"/>
              <a:ea typeface="Noto Sans CJK TC Bold"/>
              <a:cs typeface="Noto Sans CJK TC Bold"/>
            </a:endParaRPr>
          </a:p>
          <a:p>
            <a:pPr>
              <a:lnSpc>
                <a:spcPts val="2100"/>
              </a:lnSpc>
            </a:pPr>
            <a:r>
              <a:rPr lang="zh-TW" altLang="zh-TW" sz="1600" dirty="0" smtClean="0"/>
              <a:t>綜合</a:t>
            </a:r>
            <a:r>
              <a:rPr lang="zh-TW" altLang="zh-TW" sz="1600" dirty="0"/>
              <a:t>企劃</a:t>
            </a:r>
            <a:r>
              <a:rPr lang="zh-TW" altLang="zh-TW" sz="1600" dirty="0" smtClean="0"/>
              <a:t>組</a:t>
            </a:r>
            <a:r>
              <a:rPr lang="en-US" altLang="zh-TW" sz="1600" dirty="0" smtClean="0"/>
              <a:t>(</a:t>
            </a:r>
            <a:r>
              <a:rPr lang="zh-TW" altLang="zh-TW" sz="1600" dirty="0" smtClean="0"/>
              <a:t>法制</a:t>
            </a:r>
            <a:r>
              <a:rPr lang="zh-TW" altLang="zh-TW" sz="1600" dirty="0"/>
              <a:t>科</a:t>
            </a:r>
            <a:r>
              <a:rPr lang="en-US" altLang="zh-TW" sz="1600" dirty="0" smtClean="0"/>
              <a:t>)</a:t>
            </a:r>
            <a:r>
              <a:rPr lang="zh-TW" altLang="en-US" sz="1600" dirty="0" smtClean="0"/>
              <a:t>專員林詩穎</a:t>
            </a:r>
            <a:endParaRPr lang="en-US" altLang="zh-TW" sz="1600" dirty="0" smtClean="0"/>
          </a:p>
          <a:p>
            <a:pPr>
              <a:lnSpc>
                <a:spcPts val="2100"/>
              </a:lnSpc>
            </a:pPr>
            <a:r>
              <a:rPr lang="zh-TW" altLang="zh-TW" sz="1600" dirty="0" smtClean="0"/>
              <a:t>秘書室</a:t>
            </a:r>
            <a:r>
              <a:rPr lang="zh-TW" altLang="en-US" sz="1600" dirty="0" smtClean="0"/>
              <a:t>視察王麗英</a:t>
            </a:r>
            <a:endParaRPr lang="en-US" altLang="zh-TW" sz="1600" dirty="0" smtClean="0"/>
          </a:p>
          <a:p>
            <a:pPr>
              <a:lnSpc>
                <a:spcPts val="2100"/>
              </a:lnSpc>
            </a:pPr>
            <a:r>
              <a:rPr lang="zh-TW" altLang="en-US" sz="1600" dirty="0"/>
              <a:t> </a:t>
            </a:r>
            <a:r>
              <a:rPr lang="zh-TW" altLang="en-US" sz="1600" dirty="0" smtClean="0"/>
              <a:t>          科員黃璿穎</a:t>
            </a:r>
            <a:endParaRPr lang="en-US" altLang="zh-TW" sz="1600" dirty="0" smtClean="0"/>
          </a:p>
          <a:p>
            <a:pPr>
              <a:lnSpc>
                <a:spcPts val="2100"/>
              </a:lnSpc>
            </a:pPr>
            <a:r>
              <a:rPr lang="zh-TW" altLang="zh-TW" sz="1600" dirty="0" smtClean="0"/>
              <a:t>訓練中心</a:t>
            </a:r>
            <a:r>
              <a:rPr lang="zh-TW" altLang="en-US" sz="1600" dirty="0" smtClean="0"/>
              <a:t>科長周鴻呈</a:t>
            </a:r>
            <a:endParaRPr lang="en-US" altLang="zh-TW" sz="1600" dirty="0">
              <a:latin typeface="Noto Sans CJK TC Medium"/>
              <a:ea typeface="Noto Sans CJK TC Medium"/>
              <a:cs typeface="Noto Sans CJK TC Medium"/>
            </a:endParaRPr>
          </a:p>
          <a:p>
            <a:pPr eaLnBrk="1" hangingPunct="1">
              <a:lnSpc>
                <a:spcPts val="2100"/>
              </a:lnSpc>
            </a:pPr>
            <a:r>
              <a:rPr lang="zh-TW" altLang="en-US" sz="1600" dirty="0" smtClean="0">
                <a:latin typeface="Noto Sans CJK TC Medium"/>
                <a:ea typeface="Noto Sans CJK TC Medium"/>
                <a:cs typeface="Noto Sans CJK TC Medium"/>
              </a:rPr>
              <a:t>內政部</a:t>
            </a:r>
            <a:r>
              <a:rPr lang="zh-TW" altLang="en-US" sz="1600" dirty="0">
                <a:latin typeface="Noto Sans CJK TC Medium"/>
                <a:ea typeface="Noto Sans CJK TC Medium"/>
                <a:cs typeface="Noto Sans CJK TC Medium"/>
              </a:rPr>
              <a:t>消防</a:t>
            </a:r>
            <a:r>
              <a:rPr lang="zh-TW" altLang="en-US" sz="1600" dirty="0" smtClean="0">
                <a:latin typeface="Noto Sans CJK TC Medium"/>
                <a:ea typeface="Noto Sans CJK TC Medium"/>
                <a:cs typeface="Noto Sans CJK TC Medium"/>
              </a:rPr>
              <a:t>署</a:t>
            </a:r>
            <a:endParaRPr lang="en-US" altLang="zh-TW" sz="1600" dirty="0">
              <a:latin typeface="Noto Sans CJK TC Medium"/>
              <a:ea typeface="Noto Sans CJK TC Medium"/>
              <a:cs typeface="Noto Sans CJK TC Medium"/>
            </a:endParaRPr>
          </a:p>
          <a:p>
            <a:pPr eaLnBrk="1" hangingPunct="1">
              <a:lnSpc>
                <a:spcPts val="2100"/>
              </a:lnSpc>
            </a:pPr>
            <a:r>
              <a:rPr lang="zh-TW" altLang="en-US" sz="1600" dirty="0" smtClean="0">
                <a:latin typeface="Noto Sans CJK TC Medium"/>
                <a:ea typeface="Noto Sans CJK TC Medium"/>
                <a:cs typeface="Noto Sans CJK TC Medium"/>
              </a:rPr>
              <a:t>新北市新店區北新路三段</a:t>
            </a:r>
            <a:r>
              <a:rPr lang="en-US" altLang="zh-TW" sz="1600" dirty="0" smtClean="0">
                <a:latin typeface="Noto Sans CJK TC Medium"/>
                <a:ea typeface="Noto Sans CJK TC Medium"/>
                <a:cs typeface="Noto Sans CJK TC Medium"/>
              </a:rPr>
              <a:t>200</a:t>
            </a:r>
            <a:r>
              <a:rPr lang="zh-TW" altLang="en-US" sz="1600" dirty="0" smtClean="0">
                <a:latin typeface="Noto Sans CJK TC Medium"/>
                <a:ea typeface="Noto Sans CJK TC Medium"/>
                <a:cs typeface="Noto Sans CJK TC Medium"/>
              </a:rPr>
              <a:t>號</a:t>
            </a:r>
            <a:r>
              <a:rPr lang="en-US" altLang="zh-TW" sz="1600" dirty="0" smtClean="0">
                <a:latin typeface="Noto Sans CJK TC Medium"/>
                <a:ea typeface="Noto Sans CJK TC Medium"/>
                <a:cs typeface="Noto Sans CJK TC Medium"/>
              </a:rPr>
              <a:t>7</a:t>
            </a:r>
            <a:r>
              <a:rPr lang="zh-TW" altLang="en-US" sz="1600" dirty="0" smtClean="0">
                <a:latin typeface="Noto Sans CJK TC Medium"/>
                <a:ea typeface="Noto Sans CJK TC Medium"/>
                <a:cs typeface="Noto Sans CJK TC Medium"/>
              </a:rPr>
              <a:t>樓</a:t>
            </a:r>
            <a:endParaRPr lang="en-US" altLang="zh-TW" sz="1600" dirty="0">
              <a:latin typeface="Noto Sans CJK TC Medium"/>
              <a:ea typeface="Noto Sans CJK TC Medium"/>
              <a:cs typeface="Noto Sans CJK TC Medium"/>
            </a:endParaRPr>
          </a:p>
          <a:p>
            <a:pPr eaLnBrk="1" hangingPunct="1">
              <a:lnSpc>
                <a:spcPts val="2100"/>
              </a:lnSpc>
            </a:pPr>
            <a:r>
              <a:rPr lang="en-US" altLang="zh-TW" sz="1600" dirty="0">
                <a:latin typeface="Noto Sans CJK TC Medium"/>
                <a:ea typeface="Noto Sans CJK TC Medium"/>
                <a:cs typeface="Noto Sans CJK TC Medium"/>
              </a:rPr>
              <a:t>113</a:t>
            </a:r>
            <a:r>
              <a:rPr lang="zh-TW" altLang="en-US" sz="1600" dirty="0" smtClean="0">
                <a:latin typeface="Noto Sans CJK TC Medium"/>
                <a:ea typeface="Noto Sans CJK TC Medium"/>
                <a:cs typeface="Noto Sans CJK TC Medium"/>
              </a:rPr>
              <a:t>年</a:t>
            </a:r>
            <a:r>
              <a:rPr lang="en-US" altLang="zh-TW" sz="1600" dirty="0" smtClean="0">
                <a:latin typeface="Noto Sans CJK TC Medium"/>
                <a:ea typeface="Noto Sans CJK TC Medium"/>
                <a:cs typeface="Noto Sans CJK TC Medium"/>
              </a:rPr>
              <a:t>11</a:t>
            </a:r>
            <a:r>
              <a:rPr lang="zh-TW" altLang="en-US" sz="1600" dirty="0" smtClean="0">
                <a:latin typeface="Noto Sans CJK TC Medium"/>
                <a:ea typeface="Noto Sans CJK TC Medium"/>
                <a:cs typeface="Noto Sans CJK TC Medium"/>
              </a:rPr>
              <a:t>月</a:t>
            </a:r>
            <a:endParaRPr lang="zh-TW" altLang="zh-TW" sz="1600" dirty="0">
              <a:latin typeface="Noto Sans CJK TC Medium"/>
              <a:ea typeface="Noto Sans CJK TC Medium"/>
              <a:cs typeface="Noto Sans CJK TC Medium"/>
            </a:endParaRPr>
          </a:p>
        </p:txBody>
      </p:sp>
      <p:sp>
        <p:nvSpPr>
          <p:cNvPr id="13" name="文字方塊 12">
            <a:extLst>
              <a:ext uri="{FF2B5EF4-FFF2-40B4-BE49-F238E27FC236}">
                <a16:creationId xmlns:a16="http://schemas.microsoft.com/office/drawing/2014/main" xmlns="" id="{D5F8EE7C-966C-4ADA-BC5E-3738B1429FC2}"/>
              </a:ext>
            </a:extLst>
          </p:cNvPr>
          <p:cNvSpPr txBox="1"/>
          <p:nvPr/>
        </p:nvSpPr>
        <p:spPr>
          <a:xfrm>
            <a:off x="588494" y="1565880"/>
            <a:ext cx="5751896" cy="584775"/>
          </a:xfrm>
          <a:prstGeom prst="rect">
            <a:avLst/>
          </a:prstGeom>
          <a:noFill/>
        </p:spPr>
        <p:txBody>
          <a:bodyPr wrap="none">
            <a:spAutoFit/>
          </a:bodyPr>
          <a:lstStyle/>
          <a:p>
            <a:pPr eaLnBrk="1" fontAlgn="auto" hangingPunct="1">
              <a:spcBef>
                <a:spcPts val="0"/>
              </a:spcBef>
              <a:spcAft>
                <a:spcPts val="0"/>
              </a:spcAft>
              <a:defRPr/>
            </a:pPr>
            <a:r>
              <a:rPr lang="zh-TW" altLang="en-US" sz="3200" dirty="0" smtClean="0">
                <a:ln w="18415" cmpd="sng">
                  <a:noFill/>
                  <a:prstDash val="solid"/>
                </a:ln>
                <a:solidFill>
                  <a:schemeClr val="tx2"/>
                </a:solidFill>
                <a:latin typeface="源泉圓體 H" panose="020B0A00000000000000" pitchFamily="34" charset="-120"/>
                <a:ea typeface="源泉圓體 H" panose="020B0A00000000000000" pitchFamily="34" charset="-120"/>
              </a:rPr>
              <a:t>消防</a:t>
            </a:r>
            <a:r>
              <a:rPr lang="zh-TW" altLang="en-US" sz="3200" dirty="0">
                <a:ln w="18415" cmpd="sng">
                  <a:noFill/>
                  <a:prstDash val="solid"/>
                </a:ln>
                <a:solidFill>
                  <a:schemeClr val="tx2"/>
                </a:solidFill>
                <a:latin typeface="源泉圓體 H" panose="020B0A00000000000000" pitchFamily="34" charset="-120"/>
                <a:ea typeface="源泉圓體 H" panose="020B0A00000000000000" pitchFamily="34" charset="-120"/>
              </a:rPr>
              <a:t>署</a:t>
            </a:r>
            <a:r>
              <a:rPr lang="en-US" altLang="zh-TW" sz="3200" dirty="0">
                <a:ln w="18415" cmpd="sng">
                  <a:noFill/>
                  <a:prstDash val="solid"/>
                </a:ln>
                <a:solidFill>
                  <a:schemeClr val="tx2"/>
                </a:solidFill>
                <a:latin typeface="源泉圓體 H" panose="020B0A00000000000000" pitchFamily="34" charset="-120"/>
                <a:ea typeface="源泉圓體 H" panose="020B0A00000000000000" pitchFamily="34" charset="-120"/>
              </a:rPr>
              <a:t>113</a:t>
            </a:r>
            <a:r>
              <a:rPr lang="zh-TW" altLang="en-US" sz="3200" dirty="0">
                <a:ln w="18415" cmpd="sng">
                  <a:noFill/>
                  <a:prstDash val="solid"/>
                </a:ln>
                <a:solidFill>
                  <a:schemeClr val="tx2"/>
                </a:solidFill>
                <a:latin typeface="源泉圓體 H" panose="020B0A00000000000000" pitchFamily="34" charset="-120"/>
                <a:ea typeface="源泉圓體 H" panose="020B0A00000000000000" pitchFamily="34" charset="-120"/>
              </a:rPr>
              <a:t>年業務廉政防貪指引</a:t>
            </a:r>
          </a:p>
        </p:txBody>
      </p:sp>
      <p:cxnSp>
        <p:nvCxnSpPr>
          <p:cNvPr id="15" name="直線接點 14">
            <a:extLst>
              <a:ext uri="{FF2B5EF4-FFF2-40B4-BE49-F238E27FC236}">
                <a16:creationId xmlns:a16="http://schemas.microsoft.com/office/drawing/2014/main" xmlns="" id="{65546927-5A1F-4894-BE65-C5CD65429BD8}"/>
              </a:ext>
            </a:extLst>
          </p:cNvPr>
          <p:cNvCxnSpPr/>
          <p:nvPr/>
        </p:nvCxnSpPr>
        <p:spPr>
          <a:xfrm flipV="1">
            <a:off x="609600" y="2448037"/>
            <a:ext cx="5291137" cy="11112"/>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pic>
        <p:nvPicPr>
          <p:cNvPr id="2" name="圖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7294" y="5555005"/>
            <a:ext cx="4932653" cy="3630357"/>
          </a:xfrm>
          <a:prstGeom prst="rect">
            <a:avLst/>
          </a:prstGeom>
        </p:spPr>
      </p:pic>
    </p:spTree>
  </p:cSld>
  <p:clrMapOvr>
    <a:masterClrMapping/>
  </p:clrMapOvr>
</p:sld>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訂 4">
      <a:majorFont>
        <a:latin typeface="Arial"/>
        <a:ea typeface="微軟正黑體"/>
        <a:cs typeface=""/>
      </a:majorFont>
      <a:minorFont>
        <a:latin typeface="Arial"/>
        <a:ea typeface="微軟正黑體"/>
        <a:cs typeface=""/>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8088</TotalTime>
  <Words>6192</Words>
  <Application>Microsoft Office PowerPoint</Application>
  <PresentationFormat>A4 紙張 (210x297 公釐)</PresentationFormat>
  <Paragraphs>401</Paragraphs>
  <Slides>27</Slides>
  <Notes>2</Notes>
  <HiddenSlides>0</HiddenSlides>
  <MMClips>0</MMClips>
  <ScaleCrop>false</ScaleCrop>
  <HeadingPairs>
    <vt:vector size="6" baseType="variant">
      <vt:variant>
        <vt:lpstr>使用字型</vt:lpstr>
      </vt:variant>
      <vt:variant>
        <vt:i4>23</vt:i4>
      </vt:variant>
      <vt:variant>
        <vt:lpstr>佈景主題</vt:lpstr>
      </vt:variant>
      <vt:variant>
        <vt:i4>1</vt:i4>
      </vt:variant>
      <vt:variant>
        <vt:lpstr>投影片標題</vt:lpstr>
      </vt:variant>
      <vt:variant>
        <vt:i4>27</vt:i4>
      </vt:variant>
    </vt:vector>
  </HeadingPairs>
  <TitlesOfParts>
    <vt:vector size="51" baseType="lpstr">
      <vt:lpstr>DFLiHeiStd-W3</vt:lpstr>
      <vt:lpstr>DFLiHeiStd-W5</vt:lpstr>
      <vt:lpstr>FontAwesome</vt:lpstr>
      <vt:lpstr>GenSenRounded JP B</vt:lpstr>
      <vt:lpstr>Noto Sans CJK TC Bold</vt:lpstr>
      <vt:lpstr>Noto Sans CJK TC Medium</vt:lpstr>
      <vt:lpstr>Noto Sans CJK TC Thin</vt:lpstr>
      <vt:lpstr>Noto Sans Mono CJK TC Bold</vt:lpstr>
      <vt:lpstr>Noto Sans TC</vt:lpstr>
      <vt:lpstr>Noto Sans TC Black</vt:lpstr>
      <vt:lpstr>Noto Sans TC Light</vt:lpstr>
      <vt:lpstr>Poppins SemiBold</vt:lpstr>
      <vt:lpstr>SimSun</vt:lpstr>
      <vt:lpstr>SimSun</vt:lpstr>
      <vt:lpstr>微軟正黑體</vt:lpstr>
      <vt:lpstr>新細明體</vt:lpstr>
      <vt:lpstr>源泉圓體 H</vt:lpstr>
      <vt:lpstr>標楷體</vt:lpstr>
      <vt:lpstr>Arial</vt:lpstr>
      <vt:lpstr>Calibri</vt:lpstr>
      <vt:lpstr>Impact</vt:lpstr>
      <vt:lpstr>Noto Sans Light</vt:lpstr>
      <vt:lpstr>Times New Roman</vt:lpstr>
      <vt:lpstr>Office 佈景主題</vt:lpstr>
      <vt:lpstr>PowerPoint 簡報</vt:lpstr>
      <vt:lpstr>PowerPoint 簡報</vt:lpstr>
      <vt:lpstr>PowerPoint 簡報</vt:lpstr>
      <vt:lpstr>PowerPoint 簡報</vt:lpstr>
      <vt:lpstr>魚骨圖分析法-原因型魚骨圖</vt:lpstr>
      <vt:lpstr>PowerPoint 簡報</vt:lpstr>
      <vt:lpstr>PowerPoint 簡報</vt:lpstr>
      <vt:lpstr>魚骨圖分析法-原因型魚骨圖</vt:lpstr>
      <vt:lpstr>PowerPoint 簡報</vt:lpstr>
      <vt:lpstr>PowerPoint 簡報</vt:lpstr>
      <vt:lpstr>PowerPoint 簡報</vt:lpstr>
      <vt:lpstr>魚骨圖分析法-原因型魚骨圖</vt:lpstr>
      <vt:lpstr>PowerPoint 簡報</vt:lpstr>
      <vt:lpstr>PowerPoint 簡報</vt:lpstr>
      <vt:lpstr>魚骨圖分析法-態樣型魚骨圖</vt:lpstr>
      <vt:lpstr>PowerPoint 簡報</vt:lpstr>
      <vt:lpstr>PowerPoint 簡報</vt:lpstr>
      <vt:lpstr>PowerPoint 簡報</vt:lpstr>
      <vt:lpstr>魚骨圖分析法-原因型魚骨圖</vt:lpstr>
      <vt:lpstr>PowerPoint 簡報</vt:lpstr>
      <vt:lpstr>PowerPoint 簡報</vt:lpstr>
      <vt:lpstr>魚骨圖分析法-原因型魚骨圖</vt:lpstr>
      <vt:lpstr>參考法規-貪污治罪條例</vt:lpstr>
      <vt:lpstr>貪污治罪條例</vt:lpstr>
      <vt:lpstr>刑法第 二 編 分則 第 四 章 瀆職罪</vt:lpstr>
      <vt:lpstr>刑法第 二 編 分則     第十五 章 偽造文書印文罪</vt:lpstr>
      <vt:lpstr>PowerPoint 簡報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r5713410@gmail.com</dc:creator>
  <cp:lastModifiedBy>林家丞</cp:lastModifiedBy>
  <cp:revision>540</cp:revision>
  <cp:lastPrinted>2024-11-22T08:08:28Z</cp:lastPrinted>
  <dcterms:created xsi:type="dcterms:W3CDTF">2019-01-31T03:00:34Z</dcterms:created>
  <dcterms:modified xsi:type="dcterms:W3CDTF">2024-11-22T08:14:30Z</dcterms:modified>
</cp:coreProperties>
</file>